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4" r:id="rId2"/>
    <p:sldId id="265" r:id="rId3"/>
    <p:sldId id="257" r:id="rId4"/>
    <p:sldId id="258" r:id="rId5"/>
    <p:sldId id="259" r:id="rId6"/>
    <p:sldId id="260" r:id="rId7"/>
    <p:sldId id="261" r:id="rId8"/>
    <p:sldId id="292" r:id="rId9"/>
    <p:sldId id="262" r:id="rId10"/>
    <p:sldId id="263" r:id="rId11"/>
    <p:sldId id="266" r:id="rId12"/>
    <p:sldId id="267" r:id="rId13"/>
    <p:sldId id="268" r:id="rId14"/>
    <p:sldId id="269" r:id="rId15"/>
    <p:sldId id="270" r:id="rId16"/>
    <p:sldId id="271" r:id="rId17"/>
    <p:sldId id="272" r:id="rId18"/>
    <p:sldId id="281" r:id="rId19"/>
    <p:sldId id="274" r:id="rId20"/>
    <p:sldId id="275" r:id="rId21"/>
    <p:sldId id="276" r:id="rId22"/>
    <p:sldId id="282" r:id="rId23"/>
    <p:sldId id="278" r:id="rId24"/>
    <p:sldId id="279" r:id="rId25"/>
    <p:sldId id="284" r:id="rId26"/>
    <p:sldId id="285" r:id="rId27"/>
    <p:sldId id="280" r:id="rId28"/>
    <p:sldId id="291" r:id="rId29"/>
    <p:sldId id="283" r:id="rId30"/>
    <p:sldId id="286" r:id="rId31"/>
    <p:sldId id="287" r:id="rId32"/>
    <p:sldId id="288" r:id="rId33"/>
    <p:sldId id="289" r:id="rId34"/>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DF2FF"/>
    <a:srgbClr val="CCECFF"/>
    <a:srgbClr val="80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33" autoAdjust="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D6C01-CB02-335B-15E2-84A847E007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5D5F60-7A91-2024-D07F-EF81972791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452CBC-A681-8ECB-F76C-61B9AEB12869}"/>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5" name="Footer Placeholder 4">
            <a:extLst>
              <a:ext uri="{FF2B5EF4-FFF2-40B4-BE49-F238E27FC236}">
                <a16:creationId xmlns:a16="http://schemas.microsoft.com/office/drawing/2014/main" id="{0BA97C70-989E-AC9E-8B54-3B99DD6EB8A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37C794-957D-8CFF-BEF0-08500D6B04A8}"/>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005038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8237-7544-9423-0431-DE82E5AE4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1738F6-D978-7798-6AC4-7BA98C7F6D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BEDDBA-4194-EFB7-C2A6-204F7541D3E6}"/>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5" name="Footer Placeholder 4">
            <a:extLst>
              <a:ext uri="{FF2B5EF4-FFF2-40B4-BE49-F238E27FC236}">
                <a16:creationId xmlns:a16="http://schemas.microsoft.com/office/drawing/2014/main" id="{392C6187-25F7-6584-4F03-1A20F91D5B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BC77E0-00F4-DAA5-EEA6-9FC2D97A34EF}"/>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04462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9CAF3-9C4A-7A65-7C88-68178248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EAA967-D636-4042-EFC3-1EC2271B25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9BB4BD-1338-120D-C0A0-EC5CD7797FA2}"/>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5" name="Footer Placeholder 4">
            <a:extLst>
              <a:ext uri="{FF2B5EF4-FFF2-40B4-BE49-F238E27FC236}">
                <a16:creationId xmlns:a16="http://schemas.microsoft.com/office/drawing/2014/main" id="{C66BC137-AAE8-B556-4C5B-1CE65A7DB1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87D054-54BA-80E0-0600-299FF0A8EE9C}"/>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171963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B40E6-C29B-45F5-61DD-9607D7F3B4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EF197C-D539-C915-38E0-67BD38BA5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EF4A78-17AD-89BA-9072-CD3A19C240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C2269D-0C47-4A8F-71AB-C1B28F4D271C}"/>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6" name="Footer Placeholder 5">
            <a:extLst>
              <a:ext uri="{FF2B5EF4-FFF2-40B4-BE49-F238E27FC236}">
                <a16:creationId xmlns:a16="http://schemas.microsoft.com/office/drawing/2014/main" id="{A8CD2B89-2B9F-F545-F658-93A2E35389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481831-2EB8-45B7-9E5C-AC7C3373CE0C}"/>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382607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71EF-8F46-64DA-792E-A703550401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1033C2-0939-C495-DF0C-DEF3F6D6A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5D2BF6-13EA-9BD5-B357-17789E97D1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A7E54C-325E-D867-2520-F2C68D836A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5B64B-FB44-9FC2-9F04-1FCF7D0AA6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00D969-0D2E-C5FF-1D48-2C02243202D7}"/>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8" name="Footer Placeholder 7">
            <a:extLst>
              <a:ext uri="{FF2B5EF4-FFF2-40B4-BE49-F238E27FC236}">
                <a16:creationId xmlns:a16="http://schemas.microsoft.com/office/drawing/2014/main" id="{52EA5627-84A8-EF0C-F1E8-57E5849533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4A1E90-66EC-3BD7-3E08-412B4195AC5E}"/>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71435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822AE-2FE6-C025-2986-7191BA25D9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547FCB-F22A-118C-73A8-B533AAD24098}"/>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4" name="Footer Placeholder 3">
            <a:extLst>
              <a:ext uri="{FF2B5EF4-FFF2-40B4-BE49-F238E27FC236}">
                <a16:creationId xmlns:a16="http://schemas.microsoft.com/office/drawing/2014/main" id="{6EAF3E0E-DF5A-36EF-49ED-DC2176FAA2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FDC8494-F98F-E913-A0D2-8DB8F3D4BA67}"/>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1593809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ACA043-CC13-D5AF-F31F-1FAD4BD0F970}"/>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3" name="Footer Placeholder 2">
            <a:extLst>
              <a:ext uri="{FF2B5EF4-FFF2-40B4-BE49-F238E27FC236}">
                <a16:creationId xmlns:a16="http://schemas.microsoft.com/office/drawing/2014/main" id="{1C055ABD-A7BE-0CFC-D429-769A5158B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134A557-01E3-B788-ED81-C85E200F7B8E}"/>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76401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12B53-EE88-96C1-2A3E-995F2E4B5D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860005-3A4C-28DE-70EC-62F87EC06B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0D1C9B-9FFF-C525-F5E2-5DD5D4D03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627AE1-0898-E505-51CF-FF58045F4E30}"/>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6" name="Footer Placeholder 5">
            <a:extLst>
              <a:ext uri="{FF2B5EF4-FFF2-40B4-BE49-F238E27FC236}">
                <a16:creationId xmlns:a16="http://schemas.microsoft.com/office/drawing/2014/main" id="{EA9C1823-0CB1-880D-AC4C-12AE0250A9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3110264-150B-9ED2-3D32-9AC9768B6C21}"/>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2331699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4318-2176-CADD-A8EA-61343C4F98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5B9E7A-5BE6-584D-834A-319BDF318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B02708-D8C9-A61E-08AB-2D265FC5D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8B0C82-E51F-3C0E-1020-43260BECF9FC}"/>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6" name="Footer Placeholder 5">
            <a:extLst>
              <a:ext uri="{FF2B5EF4-FFF2-40B4-BE49-F238E27FC236}">
                <a16:creationId xmlns:a16="http://schemas.microsoft.com/office/drawing/2014/main" id="{EFE61706-51BE-48E1-91C9-29917D37E5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0D2499-795C-9399-AF75-0C82BBA98555}"/>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3843911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5AABE-461D-A960-9955-47811E9477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CDD059-598B-8D12-E2D0-2174405F4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EA51C3-FA06-A107-A83F-D296DA4B2903}"/>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5" name="Footer Placeholder 4">
            <a:extLst>
              <a:ext uri="{FF2B5EF4-FFF2-40B4-BE49-F238E27FC236}">
                <a16:creationId xmlns:a16="http://schemas.microsoft.com/office/drawing/2014/main" id="{7468DD4A-8849-9D80-A7CD-915CBC5311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C2CD37-9C96-E58A-F239-379D43121FDF}"/>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1373418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5F5CEE-7BB1-D8E7-997D-A892D96727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D5D56F-8F36-B533-84A5-AE5C031890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DE6B2-12BF-8AF3-E8DD-133880667510}"/>
              </a:ext>
            </a:extLst>
          </p:cNvPr>
          <p:cNvSpPr>
            <a:spLocks noGrp="1"/>
          </p:cNvSpPr>
          <p:nvPr>
            <p:ph type="dt" sz="half" idx="10"/>
          </p:nvPr>
        </p:nvSpPr>
        <p:spPr/>
        <p:txBody>
          <a:bodyPr/>
          <a:lstStyle/>
          <a:p>
            <a:fld id="{36215B19-6B1D-486E-BC3D-42267ABB3256}" type="datetimeFigureOut">
              <a:rPr lang="en-US" smtClean="0"/>
              <a:t>30-Sep-23</a:t>
            </a:fld>
            <a:endParaRPr lang="en-US" dirty="0"/>
          </a:p>
        </p:txBody>
      </p:sp>
      <p:sp>
        <p:nvSpPr>
          <p:cNvPr id="5" name="Footer Placeholder 4">
            <a:extLst>
              <a:ext uri="{FF2B5EF4-FFF2-40B4-BE49-F238E27FC236}">
                <a16:creationId xmlns:a16="http://schemas.microsoft.com/office/drawing/2014/main" id="{98FF2105-0041-4278-AAA0-430A7CD55D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64FF79-1DAD-DB3F-0C0A-5485191759BF}"/>
              </a:ext>
            </a:extLst>
          </p:cNvPr>
          <p:cNvSpPr>
            <a:spLocks noGrp="1"/>
          </p:cNvSpPr>
          <p:nvPr>
            <p:ph type="sldNum" sz="quarter" idx="12"/>
          </p:nvPr>
        </p:nvSpPr>
        <p:spPr/>
        <p:txBody>
          <a:bodyPr/>
          <a:lstStyle/>
          <a:p>
            <a:fld id="{BD27134E-9420-421E-8B09-853304EE8208}" type="slidenum">
              <a:rPr lang="en-US" smtClean="0"/>
              <a:t>‹#›</a:t>
            </a:fld>
            <a:endParaRPr lang="en-US" dirty="0"/>
          </a:p>
        </p:txBody>
      </p:sp>
    </p:spTree>
    <p:extLst>
      <p:ext uri="{BB962C8B-B14F-4D97-AF65-F5344CB8AC3E}">
        <p14:creationId xmlns:p14="http://schemas.microsoft.com/office/powerpoint/2010/main" val="3925643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F2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C40EA1-0A81-28B0-DF50-46169BA7E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3D7730-BC2D-79D4-DE5C-617FBF5011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BBD409-6E50-BC49-B54A-0F774E2BE4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15B19-6B1D-486E-BC3D-42267ABB3256}" type="datetimeFigureOut">
              <a:rPr lang="en-US" smtClean="0"/>
              <a:t>30-Sep-23</a:t>
            </a:fld>
            <a:endParaRPr lang="en-US" dirty="0"/>
          </a:p>
        </p:txBody>
      </p:sp>
      <p:sp>
        <p:nvSpPr>
          <p:cNvPr id="5" name="Footer Placeholder 4">
            <a:extLst>
              <a:ext uri="{FF2B5EF4-FFF2-40B4-BE49-F238E27FC236}">
                <a16:creationId xmlns:a16="http://schemas.microsoft.com/office/drawing/2014/main" id="{5F3EB4FD-5A3E-A0D8-518E-9C413E8281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6F7A3A-BB42-6BDF-5DCD-46771C6747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7134E-9420-421E-8B09-853304EE8208}" type="slidenum">
              <a:rPr lang="en-US" smtClean="0"/>
              <a:t>‹#›</a:t>
            </a:fld>
            <a:endParaRPr lang="en-US" dirty="0"/>
          </a:p>
        </p:txBody>
      </p:sp>
    </p:spTree>
    <p:extLst>
      <p:ext uri="{BB962C8B-B14F-4D97-AF65-F5344CB8AC3E}">
        <p14:creationId xmlns:p14="http://schemas.microsoft.com/office/powerpoint/2010/main" val="383701789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_TOC_250011"/><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_TOC_250011"/><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A2B9C-FE4A-66C6-B06B-AF4B36DF8215}"/>
              </a:ext>
            </a:extLst>
          </p:cNvPr>
          <p:cNvPicPr>
            <a:picLocks noChangeAspect="1"/>
          </p:cNvPicPr>
          <p:nvPr/>
        </p:nvPicPr>
        <p:blipFill>
          <a:blip r:embed="rId2"/>
          <a:srcRect/>
          <a:stretch>
            <a:fillRect/>
          </a:stretch>
        </p:blipFill>
        <p:spPr bwMode="auto">
          <a:xfrm>
            <a:off x="540774" y="295574"/>
            <a:ext cx="11110451" cy="1201420"/>
          </a:xfrm>
          <a:prstGeom prst="rect">
            <a:avLst/>
          </a:prstGeom>
          <a:solidFill>
            <a:schemeClr val="accent2">
              <a:lumMod val="60000"/>
              <a:lumOff val="40000"/>
            </a:schemeClr>
          </a:solidFill>
          <a:ln w="9525">
            <a:solidFill>
              <a:srgbClr val="002060"/>
            </a:solidFill>
            <a:miter lim="800000"/>
            <a:headEnd/>
            <a:tailEnd/>
          </a:ln>
        </p:spPr>
      </p:pic>
      <p:pic>
        <p:nvPicPr>
          <p:cNvPr id="4" name="Picture 3" descr="SAMAGRA SHIKHSHA LOGO">
            <a:extLst>
              <a:ext uri="{FF2B5EF4-FFF2-40B4-BE49-F238E27FC236}">
                <a16:creationId xmlns:a16="http://schemas.microsoft.com/office/drawing/2014/main" id="{FC934A59-FC85-4FF9-FE04-DE96BFAE45F8}"/>
              </a:ext>
            </a:extLst>
          </p:cNvPr>
          <p:cNvPicPr/>
          <p:nvPr/>
        </p:nvPicPr>
        <p:blipFill>
          <a:blip r:embed="rId3" cstate="print"/>
          <a:srcRect/>
          <a:stretch>
            <a:fillRect/>
          </a:stretch>
        </p:blipFill>
        <p:spPr bwMode="auto">
          <a:xfrm>
            <a:off x="3964940" y="1591310"/>
            <a:ext cx="4262120" cy="1466850"/>
          </a:xfrm>
          <a:prstGeom prst="rect">
            <a:avLst/>
          </a:prstGeom>
          <a:solidFill>
            <a:schemeClr val="accent1">
              <a:lumMod val="40000"/>
              <a:lumOff val="60000"/>
            </a:schemeClr>
          </a:solidFill>
          <a:ln w="9525">
            <a:noFill/>
            <a:miter lim="800000"/>
            <a:headEnd/>
            <a:tailEnd/>
          </a:ln>
        </p:spPr>
      </p:pic>
      <p:sp>
        <p:nvSpPr>
          <p:cNvPr id="6" name="TextBox 5">
            <a:extLst>
              <a:ext uri="{FF2B5EF4-FFF2-40B4-BE49-F238E27FC236}">
                <a16:creationId xmlns:a16="http://schemas.microsoft.com/office/drawing/2014/main" id="{B275B707-3756-2BD8-1BBD-0C8F70F0BB5B}"/>
              </a:ext>
            </a:extLst>
          </p:cNvPr>
          <p:cNvSpPr txBox="1"/>
          <p:nvPr/>
        </p:nvSpPr>
        <p:spPr>
          <a:xfrm>
            <a:off x="2458063" y="3429000"/>
            <a:ext cx="7275871" cy="1077218"/>
          </a:xfrm>
          <a:prstGeom prst="rect">
            <a:avLst/>
          </a:prstGeom>
          <a:solidFill>
            <a:schemeClr val="accent1">
              <a:lumMod val="40000"/>
              <a:lumOff val="60000"/>
            </a:schemeClr>
          </a:solidFill>
          <a:ln>
            <a:solidFill>
              <a:srgbClr val="002060"/>
            </a:solidFill>
          </a:ln>
        </p:spPr>
        <p:txBody>
          <a:bodyPr wrap="square">
            <a:spAutoFit/>
          </a:bodyPr>
          <a:lstStyle/>
          <a:p>
            <a:pPr algn="ctr"/>
            <a:r>
              <a:rPr lang="en-US" sz="3200" b="1" dirty="0">
                <a:effectLst/>
                <a:latin typeface="Baloo Bhai 2" panose="03080502040302020200" pitchFamily="66" charset="0"/>
                <a:ea typeface="Arial" panose="020B0604020202020204" pitchFamily="34" charset="0"/>
                <a:cs typeface="Baloo Bhai 2" panose="03080502040302020200" pitchFamily="66" charset="0"/>
              </a:rPr>
              <a:t>PFMS USER MANUAL</a:t>
            </a:r>
            <a:endParaRPr lang="gu-IN" sz="3200" b="1" dirty="0">
              <a:effectLst/>
              <a:latin typeface="Baloo Bhai 2" panose="03080502040302020200" pitchFamily="66" charset="0"/>
              <a:ea typeface="Arial" panose="020B0604020202020204" pitchFamily="34" charset="0"/>
              <a:cs typeface="Baloo Bhai 2" panose="03080502040302020200" pitchFamily="66" charset="0"/>
            </a:endParaRPr>
          </a:p>
          <a:p>
            <a:pPr algn="ctr"/>
            <a:r>
              <a:rPr lang="gu-IN" sz="3200" b="1" dirty="0">
                <a:latin typeface="Baloo Bhai 2" panose="03080502040302020200" pitchFamily="66" charset="0"/>
                <a:ea typeface="Arial" panose="020B0604020202020204" pitchFamily="34" charset="0"/>
                <a:cs typeface="Baloo Bhai 2" panose="03080502040302020200" pitchFamily="66" charset="0"/>
              </a:rPr>
              <a:t>Part-</a:t>
            </a:r>
            <a:r>
              <a:rPr lang="en-GB" sz="3200" b="1" dirty="0">
                <a:latin typeface="Baloo Bhai 2" panose="03080502040302020200" pitchFamily="66" charset="0"/>
                <a:ea typeface="Arial" panose="020B0604020202020204" pitchFamily="34" charset="0"/>
                <a:cs typeface="Baloo Bhai 2" panose="03080502040302020200" pitchFamily="66" charset="0"/>
              </a:rPr>
              <a:t>2</a:t>
            </a:r>
            <a:r>
              <a:rPr lang="gu-IN" sz="3200" b="1" dirty="0">
                <a:latin typeface="Baloo Bhai 2" panose="03080502040302020200" pitchFamily="66" charset="0"/>
                <a:ea typeface="Arial" panose="020B0604020202020204" pitchFamily="34" charset="0"/>
                <a:cs typeface="Baloo Bhai 2" panose="03080502040302020200" pitchFamily="66" charset="0"/>
              </a:rPr>
              <a:t>-</a:t>
            </a:r>
            <a:r>
              <a:rPr lang="en-GB" sz="3200" b="1" dirty="0">
                <a:latin typeface="Baloo Bhai 2" panose="03080502040302020200" pitchFamily="66" charset="0"/>
                <a:ea typeface="Arial" panose="020B0604020202020204" pitchFamily="34" charset="0"/>
                <a:cs typeface="Baloo Bhai 2" panose="03080502040302020200" pitchFamily="66" charset="0"/>
              </a:rPr>
              <a:t>Payment</a:t>
            </a:r>
            <a:r>
              <a:rPr lang="gu-IN" sz="3200" b="1" dirty="0">
                <a:latin typeface="Baloo Bhai 2" panose="03080502040302020200" pitchFamily="66" charset="0"/>
                <a:ea typeface="Arial" panose="020B0604020202020204" pitchFamily="34" charset="0"/>
                <a:cs typeface="Baloo Bhai 2" panose="03080502040302020200" pitchFamily="66" charset="0"/>
              </a:rPr>
              <a:t> </a:t>
            </a:r>
            <a:r>
              <a:rPr lang="en-GB" sz="3200" b="1" dirty="0">
                <a:latin typeface="Baloo Bhai 2" panose="03080502040302020200" pitchFamily="66" charset="0"/>
                <a:ea typeface="Arial" panose="020B0604020202020204" pitchFamily="34" charset="0"/>
                <a:cs typeface="Baloo Bhai 2" panose="03080502040302020200" pitchFamily="66" charset="0"/>
              </a:rPr>
              <a:t>Through </a:t>
            </a:r>
            <a:r>
              <a:rPr lang="gu-IN" sz="3200" b="1" dirty="0">
                <a:latin typeface="Baloo Bhai 2" panose="03080502040302020200" pitchFamily="66" charset="0"/>
                <a:ea typeface="Arial" panose="020B0604020202020204" pitchFamily="34" charset="0"/>
                <a:cs typeface="Baloo Bhai 2" panose="03080502040302020200" pitchFamily="66" charset="0"/>
              </a:rPr>
              <a:t>DSC</a:t>
            </a:r>
            <a:endParaRPr lang="gu-IN" sz="3200" b="1"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8" name="TextBox 7">
            <a:extLst>
              <a:ext uri="{FF2B5EF4-FFF2-40B4-BE49-F238E27FC236}">
                <a16:creationId xmlns:a16="http://schemas.microsoft.com/office/drawing/2014/main" id="{9422FF88-3A89-26D6-4D99-067989164DD2}"/>
              </a:ext>
            </a:extLst>
          </p:cNvPr>
          <p:cNvSpPr txBox="1"/>
          <p:nvPr/>
        </p:nvSpPr>
        <p:spPr>
          <a:xfrm>
            <a:off x="3048000" y="4652228"/>
            <a:ext cx="6096000" cy="1815882"/>
          </a:xfrm>
          <a:prstGeom prst="rect">
            <a:avLst/>
          </a:prstGeom>
          <a:solidFill>
            <a:schemeClr val="accent2">
              <a:lumMod val="40000"/>
              <a:lumOff val="60000"/>
            </a:schemeClr>
          </a:solidFill>
          <a:ln>
            <a:solidFill>
              <a:srgbClr val="002060"/>
            </a:solidFill>
          </a:ln>
        </p:spPr>
        <p:txBody>
          <a:bodyPr wrap="square">
            <a:spAutoFit/>
          </a:bodyPr>
          <a:lstStyle/>
          <a:p>
            <a:pPr algn="ctr"/>
            <a:r>
              <a:rPr lang="en-US" sz="2800" b="1" dirty="0">
                <a:effectLst/>
                <a:latin typeface="Cambria" panose="02040503050406030204" pitchFamily="18" charset="0"/>
                <a:ea typeface="Arial" panose="020B0604020202020204" pitchFamily="34" charset="0"/>
              </a:rPr>
              <a:t>District Project Office</a:t>
            </a:r>
            <a:endParaRPr lang="en-US" sz="1100" dirty="0">
              <a:effectLst/>
              <a:latin typeface="Arial" panose="020B0604020202020204" pitchFamily="34" charset="0"/>
              <a:ea typeface="Arial" panose="020B0604020202020204" pitchFamily="34" charset="0"/>
            </a:endParaRPr>
          </a:p>
          <a:p>
            <a:pPr algn="ctr"/>
            <a:r>
              <a:rPr lang="en-US" sz="2800" b="1" dirty="0">
                <a:effectLst/>
                <a:latin typeface="Cambria" panose="02040503050406030204" pitchFamily="18" charset="0"/>
                <a:ea typeface="Arial" panose="020B0604020202020204" pitchFamily="34" charset="0"/>
              </a:rPr>
              <a:t>Samagra Shiksha</a:t>
            </a:r>
            <a:endParaRPr lang="en-US" sz="1100" dirty="0">
              <a:effectLst/>
              <a:latin typeface="Arial" panose="020B0604020202020204" pitchFamily="34" charset="0"/>
              <a:ea typeface="Arial" panose="020B0604020202020204" pitchFamily="34" charset="0"/>
            </a:endParaRPr>
          </a:p>
          <a:p>
            <a:pPr algn="ctr"/>
            <a:r>
              <a:rPr lang="en-US" sz="2800" b="1" dirty="0">
                <a:effectLst/>
                <a:latin typeface="Cambria" panose="02040503050406030204" pitchFamily="18" charset="0"/>
                <a:ea typeface="Arial" panose="020B0604020202020204" pitchFamily="34" charset="0"/>
              </a:rPr>
              <a:t>Account Branch</a:t>
            </a:r>
            <a:endParaRPr lang="en-US" sz="1100" dirty="0">
              <a:effectLst/>
              <a:latin typeface="Arial" panose="020B0604020202020204" pitchFamily="34" charset="0"/>
              <a:ea typeface="Arial" panose="020B0604020202020204" pitchFamily="34" charset="0"/>
            </a:endParaRPr>
          </a:p>
          <a:p>
            <a:pPr algn="ctr"/>
            <a:r>
              <a:rPr lang="en-US" sz="2800" b="1" dirty="0">
                <a:effectLst/>
                <a:latin typeface="Cambria" panose="02040503050406030204" pitchFamily="18" charset="0"/>
                <a:ea typeface="Arial" panose="020B0604020202020204" pitchFamily="34" charset="0"/>
                <a:cs typeface="Arial" panose="020B0604020202020204" pitchFamily="34" charset="0"/>
              </a:rPr>
              <a:t>Surendranagar</a:t>
            </a:r>
            <a:endParaRPr lang="en-US" sz="2800" dirty="0"/>
          </a:p>
        </p:txBody>
      </p:sp>
    </p:spTree>
    <p:extLst>
      <p:ext uri="{BB962C8B-B14F-4D97-AF65-F5344CB8AC3E}">
        <p14:creationId xmlns:p14="http://schemas.microsoft.com/office/powerpoint/2010/main" val="219454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FEB0E-FA69-68B4-B007-806FDC07F823}"/>
              </a:ext>
            </a:extLst>
          </p:cNvPr>
          <p:cNvSpPr txBox="1"/>
          <p:nvPr/>
        </p:nvSpPr>
        <p:spPr>
          <a:xfrm>
            <a:off x="1052052" y="1021610"/>
            <a:ext cx="10087896" cy="4834144"/>
          </a:xfrm>
          <a:prstGeom prst="rect">
            <a:avLst/>
          </a:prstGeom>
          <a:solidFill>
            <a:schemeClr val="accent1">
              <a:lumMod val="40000"/>
              <a:lumOff val="60000"/>
            </a:schemeClr>
          </a:solidFill>
          <a:ln>
            <a:solidFill>
              <a:srgbClr val="002060"/>
            </a:solidFill>
          </a:ln>
        </p:spPr>
        <p:txBody>
          <a:bodyPr wrap="square" rtlCol="0">
            <a:spAutoFit/>
          </a:bodyPr>
          <a:lstStyle/>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-Payment Related General Information</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Chapter-1-</a:t>
            </a:r>
            <a:r>
              <a:rPr lang="en-US" b="1" kern="1200" spc="-25" dirty="0">
                <a:solidFill>
                  <a:srgbClr val="002060"/>
                </a:solidFill>
                <a:effectLst/>
                <a:latin typeface="Baloo Bhai 2" panose="03080502040302020200" pitchFamily="66" charset="0"/>
                <a:ea typeface="Times New Roman" panose="02020603050405020304" pitchFamily="18" charset="0"/>
                <a:cs typeface="Baloo Bhai 2" panose="03080502040302020200" pitchFamily="66" charset="0"/>
              </a:rPr>
              <a:t> </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Vendor Creation </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indent="457200">
              <a:lnSpc>
                <a:spcPct val="107000"/>
              </a:lnSpc>
              <a:spcBef>
                <a:spcPts val="0"/>
              </a:spcBef>
              <a:spcAft>
                <a:spcPts val="0"/>
              </a:spcAft>
            </a:pPr>
            <a:r>
              <a:rPr lang="gu-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1</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Single Vendor </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indent="457200">
              <a:lnSpc>
                <a:spcPct val="107000"/>
              </a:lnSpc>
              <a:spcBef>
                <a:spcPts val="0"/>
              </a:spcBef>
              <a:spcAft>
                <a:spcPts val="0"/>
              </a:spcAft>
            </a:pP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2,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Multiple Vendor by Excel Entry Mode </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indent="457200">
              <a:lnSpc>
                <a:spcPct val="107000"/>
              </a:lnSpc>
              <a:spcBef>
                <a:spcPts val="0"/>
              </a:spcBef>
              <a:spcAft>
                <a:spcPts val="0"/>
              </a:spcAft>
            </a:pP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3</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All Ready Registered Vendor Search and Mapped </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indent="457200">
              <a:lnSpc>
                <a:spcPct val="107000"/>
              </a:lnSpc>
              <a:spcBef>
                <a:spcPts val="0"/>
              </a:spcBef>
              <a:spcAft>
                <a:spcPts val="0"/>
              </a:spcAft>
            </a:pP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4,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All Vendor</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Details Download in Excel Sheet</a:t>
            </a:r>
            <a:endParaRPr lang="gu-IN" b="1" kern="100" dirty="0">
              <a:solidFill>
                <a:schemeClr val="accent2">
                  <a:lumMod val="50000"/>
                </a:schemeClr>
              </a:solidFill>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Chapter-2- Drawing Limits Verification </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a:t>
            </a:r>
            <a:r>
              <a:rPr lang="en-US" b="1" kern="100" dirty="0">
                <a:solidFill>
                  <a:srgbClr val="002060"/>
                </a:solidFill>
                <a:latin typeface="Baloo Bhai 2" panose="03080502040302020200" pitchFamily="66" charset="0"/>
                <a:ea typeface="Calibri" panose="020F0502020204030204" pitchFamily="34" charset="0"/>
                <a:cs typeface="Baloo Bhai 2" panose="03080502040302020200" pitchFamily="66" charset="0"/>
              </a:rPr>
              <a:t>3</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Expenditure </a:t>
            </a:r>
            <a:r>
              <a:rPr lang="gu-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Payment) Single Vendor </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Chapter-4- Multiple Vendor Customization </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1</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Multiple Vendor Customization in UI Basis Type</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2</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Multiple Vendor Customization in Excel Basis</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Chapter-5-Expenditure </a:t>
            </a:r>
            <a:r>
              <a:rPr lang="gu-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Payment) </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1</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Expenditure Book in Customization in UI Type</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2</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a:t>
            </a:r>
            <a:r>
              <a:rPr lang="gu-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Expenditure Book in </a:t>
            </a:r>
            <a:r>
              <a:rPr lang="en-IN"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Customization Using Excel </a:t>
            </a:r>
            <a:r>
              <a:rPr lang="en-US" b="1"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rPr>
              <a:t>Type</a:t>
            </a:r>
            <a:endParaRPr lang="en-US" kern="100" dirty="0">
              <a:solidFill>
                <a:schemeClr val="accent2">
                  <a:lumMod val="50000"/>
                </a:schemeClr>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Chapter-6-Expenditure</a:t>
            </a:r>
            <a:r>
              <a:rPr lang="gu-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Approval  </a:t>
            </a:r>
            <a:endParaRPr lang="en-US"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marL="0" marR="0">
              <a:lnSpc>
                <a:spcPct val="107000"/>
              </a:lnSpc>
              <a:spcBef>
                <a:spcPts val="0"/>
              </a:spcBef>
              <a:spcAft>
                <a:spcPts val="0"/>
              </a:spcAft>
            </a:pP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Chapter-7-Correction</a:t>
            </a:r>
            <a:r>
              <a:rPr lang="gu-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in UI</a:t>
            </a:r>
            <a:r>
              <a:rPr lang="gu-IN"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en-US"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Customization</a:t>
            </a:r>
            <a:r>
              <a:rPr lang="en-US" dirty="0">
                <a:solidFill>
                  <a:srgbClr val="0000FF"/>
                </a:solidFill>
                <a:latin typeface="Baloo Bhai 2" panose="03080502040302020200" pitchFamily="66" charset="0"/>
                <a:ea typeface="Arial" panose="020B0604020202020204" pitchFamily="34" charset="0"/>
              </a:rPr>
              <a:t>	</a:t>
            </a:r>
            <a:endParaRPr lang="en-US" sz="2400" dirty="0">
              <a:effectLst/>
              <a:latin typeface="Arial" panose="020B0604020202020204" pitchFamily="34" charset="0"/>
              <a:ea typeface="Arial" panose="020B0604020202020204" pitchFamily="34" charset="0"/>
            </a:endParaRPr>
          </a:p>
        </p:txBody>
      </p:sp>
      <p:sp>
        <p:nvSpPr>
          <p:cNvPr id="4" name="TextBox 3">
            <a:extLst>
              <a:ext uri="{FF2B5EF4-FFF2-40B4-BE49-F238E27FC236}">
                <a16:creationId xmlns:a16="http://schemas.microsoft.com/office/drawing/2014/main" id="{2E33448B-1DA2-571B-A379-0FC9A32A3303}"/>
              </a:ext>
            </a:extLst>
          </p:cNvPr>
          <p:cNvSpPr txBox="1"/>
          <p:nvPr/>
        </p:nvSpPr>
        <p:spPr>
          <a:xfrm>
            <a:off x="2463230" y="178437"/>
            <a:ext cx="7265539" cy="707886"/>
          </a:xfrm>
          <a:prstGeom prst="rect">
            <a:avLst/>
          </a:prstGeom>
          <a:solidFill>
            <a:schemeClr val="accent2">
              <a:lumMod val="40000"/>
              <a:lumOff val="60000"/>
            </a:schemeClr>
          </a:solidFill>
          <a:ln>
            <a:solidFill>
              <a:srgbClr val="002060"/>
            </a:solidFill>
          </a:ln>
        </p:spPr>
        <p:txBody>
          <a:bodyPr wrap="square">
            <a:spAutoFit/>
          </a:bodyPr>
          <a:lstStyle/>
          <a:p>
            <a:pPr algn="ctr"/>
            <a:r>
              <a:rPr lang="gu-IN" sz="4000" b="1" dirty="0">
                <a:solidFill>
                  <a:srgbClr val="660066"/>
                </a:solidFill>
                <a:latin typeface="Baloo Bhai 2" panose="03080502040302020200" pitchFamily="66" charset="0"/>
                <a:cs typeface="Baloo Bhai 2" panose="03080502040302020200" pitchFamily="66" charset="0"/>
              </a:rPr>
              <a:t>Part-</a:t>
            </a:r>
            <a:r>
              <a:rPr lang="en-GB" sz="4000" b="1" dirty="0">
                <a:solidFill>
                  <a:srgbClr val="660066"/>
                </a:solidFill>
                <a:latin typeface="Baloo Bhai 2" panose="03080502040302020200" pitchFamily="66" charset="0"/>
                <a:cs typeface="Baloo Bhai 2" panose="03080502040302020200" pitchFamily="66" charset="0"/>
              </a:rPr>
              <a:t>2</a:t>
            </a:r>
            <a:r>
              <a:rPr lang="gu-IN" sz="4000" b="1" dirty="0">
                <a:solidFill>
                  <a:srgbClr val="660066"/>
                </a:solidFill>
                <a:latin typeface="Baloo Bhai 2" panose="03080502040302020200" pitchFamily="66" charset="0"/>
                <a:cs typeface="Baloo Bhai 2" panose="03080502040302020200" pitchFamily="66" charset="0"/>
              </a:rPr>
              <a:t>-</a:t>
            </a:r>
            <a:r>
              <a:rPr lang="en-GB" sz="4000" b="1" dirty="0">
                <a:solidFill>
                  <a:srgbClr val="660066"/>
                </a:solidFill>
                <a:latin typeface="Baloo Bhai 2" panose="03080502040302020200" pitchFamily="66" charset="0"/>
                <a:cs typeface="Baloo Bhai 2" panose="03080502040302020200" pitchFamily="66" charset="0"/>
              </a:rPr>
              <a:t>Payment</a:t>
            </a:r>
            <a:r>
              <a:rPr lang="gu-IN" sz="4000" b="1" dirty="0">
                <a:solidFill>
                  <a:srgbClr val="660066"/>
                </a:solidFill>
                <a:latin typeface="Baloo Bhai 2" panose="03080502040302020200" pitchFamily="66" charset="0"/>
                <a:cs typeface="Baloo Bhai 2" panose="03080502040302020200" pitchFamily="66" charset="0"/>
              </a:rPr>
              <a:t> </a:t>
            </a:r>
            <a:r>
              <a:rPr lang="en-GB" sz="4000" b="1" dirty="0">
                <a:solidFill>
                  <a:srgbClr val="660066"/>
                </a:solidFill>
                <a:latin typeface="Baloo Bhai 2" panose="03080502040302020200" pitchFamily="66" charset="0"/>
                <a:cs typeface="Baloo Bhai 2" panose="03080502040302020200" pitchFamily="66" charset="0"/>
              </a:rPr>
              <a:t>Through </a:t>
            </a:r>
            <a:r>
              <a:rPr lang="gu-IN" sz="4000" b="1" dirty="0">
                <a:solidFill>
                  <a:srgbClr val="660066"/>
                </a:solidFill>
                <a:latin typeface="Baloo Bhai 2" panose="03080502040302020200" pitchFamily="66" charset="0"/>
                <a:cs typeface="Baloo Bhai 2" panose="03080502040302020200" pitchFamily="66" charset="0"/>
              </a:rPr>
              <a:t>DSC</a:t>
            </a:r>
          </a:p>
        </p:txBody>
      </p:sp>
    </p:spTree>
    <p:extLst>
      <p:ext uri="{BB962C8B-B14F-4D97-AF65-F5344CB8AC3E}">
        <p14:creationId xmlns:p14="http://schemas.microsoft.com/office/powerpoint/2010/main" val="246209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E5E1D5-6744-44A8-59CE-351D12240843}"/>
              </a:ext>
            </a:extLst>
          </p:cNvPr>
          <p:cNvSpPr txBox="1"/>
          <p:nvPr/>
        </p:nvSpPr>
        <p:spPr>
          <a:xfrm>
            <a:off x="344129" y="135095"/>
            <a:ext cx="11503742" cy="6555641"/>
          </a:xfrm>
          <a:prstGeom prst="rect">
            <a:avLst/>
          </a:prstGeom>
          <a:solidFill>
            <a:schemeClr val="accent1">
              <a:lumMod val="40000"/>
              <a:lumOff val="60000"/>
            </a:schemeClr>
          </a:solidFill>
          <a:ln>
            <a:solidFill>
              <a:srgbClr val="002060"/>
            </a:solidFill>
          </a:ln>
        </p:spPr>
        <p:txBody>
          <a:bodyPr wrap="square">
            <a:spAutoFit/>
          </a:bodyPr>
          <a:lstStyle/>
          <a:p>
            <a:pPr lvl="1" algn="ctr">
              <a:spcBef>
                <a:spcPts val="650"/>
              </a:spcBef>
              <a:spcAft>
                <a:spcPts val="0"/>
              </a:spcAft>
              <a:tabLst>
                <a:tab pos="228600" algn="l"/>
                <a:tab pos="520700" algn="l"/>
                <a:tab pos="521335" algn="l"/>
              </a:tabLst>
            </a:pPr>
            <a:r>
              <a:rPr lang="en-US" sz="2400" b="1" u="sng" kern="0"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Payment Related General</a:t>
            </a:r>
            <a:r>
              <a:rPr lang="en-US" sz="2400" b="1" u="sng" kern="0" spc="-25"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 </a:t>
            </a:r>
            <a:r>
              <a:rPr lang="en-US" sz="2400" b="1" u="sng" kern="0" spc="-20"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rPr>
              <a:t>Information</a:t>
            </a:r>
            <a:endParaRPr lang="en-US" sz="2400" b="1" u="sng" kern="0" dirty="0">
              <a:solidFill>
                <a:srgbClr val="7030A0"/>
              </a:solidFill>
              <a:effectLst/>
              <a:latin typeface="Baloo Bhai 2" panose="03080502040302020200" pitchFamily="66" charset="0"/>
              <a:ea typeface="Arial" panose="020B0604020202020204" pitchFamily="34" charset="0"/>
              <a:cs typeface="Baloo Bhai 2" panose="03080502040302020200" pitchFamily="66" charset="0"/>
            </a:endParaRPr>
          </a:p>
          <a:p>
            <a:pPr indent="457200"/>
            <a:r>
              <a:rPr lang="gu-IN" sz="18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en-IN"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PFMS</a:t>
            </a:r>
            <a:r>
              <a:rPr lang="gu-IN"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સોફ્ટવેરમાં </a:t>
            </a:r>
            <a:r>
              <a:rPr lang="gu-IN" b="1" u="sng" kern="100"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દ્વારા વેન્ડર (</a:t>
            </a:r>
            <a:r>
              <a:rPr lang="gu-IN"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પાર્ટી/સંસ્થા/પેઢી કે વ્યક્તિ) ને ચુકવણા/પેમેન્ટ કરવાની પદ્ધતિઓ નીચે મુજબ છે.</a:t>
            </a:r>
            <a:endParaRPr lang="en-US"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r>
              <a:rPr lang="en-GB" sz="1800"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1.</a:t>
            </a:r>
            <a:r>
              <a:rPr lang="en-GB"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સિંગલ વેન્ડર</a:t>
            </a:r>
            <a:r>
              <a:rPr lang="gu-IN" b="1" spc="-25" dirty="0">
                <a:latin typeface="Baloo Bhai 2" panose="03080502040302020200" pitchFamily="66" charset="0"/>
                <a:ea typeface="Calibri" panose="020F0502020204030204" pitchFamily="34" charset="0"/>
                <a:cs typeface="Baloo Bhai 2" panose="03080502040302020200" pitchFamily="66" charset="0"/>
              </a:rPr>
              <a:t>(</a:t>
            </a:r>
            <a:r>
              <a:rPr lang="en-IN" sz="1800" b="1" kern="100" dirty="0">
                <a:effectLst/>
                <a:latin typeface="Baloo Bhai 2" panose="03080502040302020200" pitchFamily="66" charset="0"/>
                <a:ea typeface="Calibri" panose="020F0502020204030204" pitchFamily="34" charset="0"/>
                <a:cs typeface="Baloo Bhai 2" panose="03080502040302020200" pitchFamily="66" charset="0"/>
              </a:rPr>
              <a:t>Single Vendor Entry Mode</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a:t>
            </a:r>
            <a:r>
              <a:rPr lang="en-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Calibri" panose="020F0502020204030204" pitchFamily="34" charset="0"/>
                <a:cs typeface="Baloo Bhai 2" panose="03080502040302020200" pitchFamily="66" charset="0"/>
              </a:rPr>
              <a:t>(એક જ પાર્ટી/સંસ્થા/પેઢી કે વ્યક્તિ ને ચૂકવાણા કરવા માટે )</a:t>
            </a:r>
            <a:endParaRPr lang="en-US" sz="18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GB" sz="1800"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2.</a:t>
            </a:r>
            <a:r>
              <a:rPr lang="en-GB" sz="1800"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બલ્ક કસ્ટમાઈઝેસન(</a:t>
            </a:r>
            <a:r>
              <a:rPr lang="en-IN" sz="1800" b="1" kern="100" dirty="0">
                <a:effectLst/>
                <a:latin typeface="Baloo Bhai 2" panose="03080502040302020200" pitchFamily="66" charset="0"/>
                <a:ea typeface="Calibri" panose="020F0502020204030204" pitchFamily="34" charset="0"/>
                <a:cs typeface="Baloo Bhai 2" panose="03080502040302020200" pitchFamily="66" charset="0"/>
              </a:rPr>
              <a:t>Bulk Customization</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Calibri" panose="020F0502020204030204" pitchFamily="34" charset="0"/>
                <a:cs typeface="Baloo Bhai 2" panose="03080502040302020200" pitchFamily="66" charset="0"/>
              </a:rPr>
              <a:t>(ઘણી બધી પાર્ટી/સંસ્થા/પેઢી કે વ્યક્તિના બેંક ખાતામાં)</a:t>
            </a:r>
            <a:endParaRPr lang="en-US" sz="1800" kern="100" dirty="0">
              <a:effectLst/>
              <a:latin typeface="Baloo Bhai 2" panose="03080502040302020200" pitchFamily="66" charset="0"/>
              <a:ea typeface="Calibri" panose="020F0502020204030204" pitchFamily="34" charset="0"/>
              <a:cs typeface="Baloo Bhai 2" panose="03080502040302020200" pitchFamily="66" charset="0"/>
            </a:endParaRPr>
          </a:p>
          <a:p>
            <a:pPr indent="457200"/>
            <a:r>
              <a:rPr lang="en-GB" sz="1800" kern="100" dirty="0">
                <a:effectLst/>
                <a:latin typeface="Baloo Bhai 2" panose="03080502040302020200" pitchFamily="66" charset="0"/>
                <a:ea typeface="Calibri" panose="020F0502020204030204" pitchFamily="34" charset="0"/>
                <a:cs typeface="Baloo Bhai 2" panose="03080502040302020200" pitchFamily="66" charset="0"/>
              </a:rPr>
              <a:t>		</a:t>
            </a:r>
            <a:r>
              <a:rPr lang="en-GB" sz="1800" b="1" kern="100" dirty="0">
                <a:effectLst/>
                <a:latin typeface="Baloo Bhai 2" panose="03080502040302020200" pitchFamily="66" charset="0"/>
                <a:ea typeface="Calibri" panose="020F0502020204030204" pitchFamily="34" charset="0"/>
                <a:cs typeface="Baloo Bhai 2" panose="03080502040302020200" pitchFamily="66" charset="0"/>
              </a:rPr>
              <a:t>2.1,</a:t>
            </a:r>
            <a:r>
              <a:rPr lang="en-GB" sz="1800"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800" b="1" kern="100" dirty="0">
                <a:effectLst/>
                <a:latin typeface="Baloo Bhai 2" panose="03080502040302020200" pitchFamily="66" charset="0"/>
                <a:ea typeface="Calibri" panose="020F0502020204030204" pitchFamily="34" charset="0"/>
                <a:cs typeface="Baloo Bhai 2" panose="03080502040302020200" pitchFamily="66" charset="0"/>
              </a:rPr>
              <a:t>Bulk Customization (UI) </a:t>
            </a:r>
            <a:r>
              <a:rPr lang="gu-IN" sz="1800" kern="100" dirty="0">
                <a:effectLst/>
                <a:latin typeface="Baloo Bhai 2" panose="03080502040302020200" pitchFamily="66" charset="0"/>
                <a:ea typeface="Calibri" panose="020F0502020204030204" pitchFamily="34" charset="0"/>
                <a:cs typeface="Baloo Bhai 2" panose="03080502040302020200" pitchFamily="66" charset="0"/>
              </a:rPr>
              <a:t>(એક-એક વેન્ડરને સિલેક્ટ કરી પેમેન્ટ કરવા માટે)</a:t>
            </a:r>
            <a:endParaRPr lang="en-US" sz="1800" kern="100" dirty="0">
              <a:effectLst/>
              <a:latin typeface="Baloo Bhai 2" panose="03080502040302020200" pitchFamily="66" charset="0"/>
              <a:ea typeface="Calibri" panose="020F0502020204030204" pitchFamily="34" charset="0"/>
              <a:cs typeface="Baloo Bhai 2" panose="03080502040302020200" pitchFamily="66" charset="0"/>
            </a:endParaRPr>
          </a:p>
          <a:p>
            <a:pPr indent="457200"/>
            <a:r>
              <a:rPr lang="en-GB" kern="100" dirty="0">
                <a:latin typeface="Baloo Bhai 2" panose="03080502040302020200" pitchFamily="66" charset="0"/>
                <a:ea typeface="Calibri" panose="020F0502020204030204" pitchFamily="34" charset="0"/>
                <a:cs typeface="Baloo Bhai 2" panose="03080502040302020200" pitchFamily="66" charset="0"/>
              </a:rPr>
              <a:t>		</a:t>
            </a:r>
            <a:r>
              <a:rPr lang="en-GB" sz="1800" b="1" kern="100" dirty="0">
                <a:effectLst/>
                <a:latin typeface="Baloo Bhai 2" panose="03080502040302020200" pitchFamily="66" charset="0"/>
                <a:ea typeface="Calibri" panose="020F0502020204030204" pitchFamily="34" charset="0"/>
                <a:cs typeface="Baloo Bhai 2" panose="03080502040302020200" pitchFamily="66" charset="0"/>
              </a:rPr>
              <a:t>2.2,</a:t>
            </a:r>
            <a:r>
              <a:rPr lang="gu-IN" sz="1800"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800" b="1" kern="100" dirty="0">
                <a:effectLst/>
                <a:latin typeface="Baloo Bhai 2" panose="03080502040302020200" pitchFamily="66" charset="0"/>
                <a:ea typeface="Calibri" panose="020F0502020204030204" pitchFamily="34" charset="0"/>
                <a:cs typeface="Baloo Bhai 2" panose="03080502040302020200" pitchFamily="66" charset="0"/>
              </a:rPr>
              <a:t>Bulk Customization Using Excel</a:t>
            </a:r>
            <a:r>
              <a:rPr lang="gu-IN" sz="1800" kern="100" dirty="0">
                <a:effectLst/>
                <a:latin typeface="Baloo Bhai 2" panose="03080502040302020200" pitchFamily="66" charset="0"/>
                <a:ea typeface="Calibri" panose="020F0502020204030204" pitchFamily="34" charset="0"/>
                <a:cs typeface="Baloo Bhai 2" panose="03080502040302020200" pitchFamily="66" charset="0"/>
              </a:rPr>
              <a:t>(ઘણા બધા વેન્ડરને એક્ષલ ફાઈલ દ્વારા પેમેન્ટ કરવા માટે)</a:t>
            </a:r>
          </a:p>
          <a:p>
            <a:pPr indent="457200"/>
            <a:r>
              <a:rPr lang="en-IN"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PFMS</a:t>
            </a:r>
            <a:r>
              <a:rPr lang="gu-IN"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સોફ્ટવેરમાં </a:t>
            </a:r>
            <a:r>
              <a:rPr lang="gu-IN" b="1" u="sng" kern="100"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દ્વારા પેમેન્ટ / </a:t>
            </a:r>
            <a:r>
              <a:rPr lang="gu-IN" sz="1800" b="1" u="sng"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ચુકવણા ના બે વિકલ્પ છે.</a:t>
            </a:r>
          </a:p>
          <a:p>
            <a:pPr marL="342900" indent="-342900" algn="just">
              <a:buFont typeface="+mj-lt"/>
              <a:buAutoNum type="arabicPeriod"/>
            </a:pPr>
            <a:r>
              <a:rPr lang="en-US" sz="1800" b="1" kern="100" dirty="0" err="1">
                <a:effectLst/>
                <a:latin typeface="Baloo Bhai 2" panose="03080502040302020200" pitchFamily="66" charset="0"/>
                <a:ea typeface="Calibri" panose="020F0502020204030204" pitchFamily="34" charset="0"/>
                <a:cs typeface="Baloo Bhai 2" panose="03080502040302020200" pitchFamily="66" charset="0"/>
              </a:rPr>
              <a:t>EPaymentUsingPrintAdvice</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જેમાં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PPA</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ની પ્રિન્ટથી આચાર્ય અને સભ્યના સહી/સિક્કા કરી. આપના તાલુકાની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ICICI Bank/HDFC Bank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(હોમ બ્રાંચ કે નજીકની બ્રાંચ )માં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PPA</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ની ઓરીજીનલ નકલ જમા કરવાની રહેશે.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માં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PPA</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 થી પેમેન્ટ કરેલ નાણાકીય વ્યવહારને બેંક માં જમા કરવા માટેનો સમય માત્ર </a:t>
            </a:r>
            <a:r>
              <a:rPr lang="gu-IN" sz="1800" b="1" kern="100" dirty="0">
                <a:effectLst/>
                <a:latin typeface="Baloo Bhai 2" panose="03080502040302020200" pitchFamily="66" charset="0"/>
                <a:ea typeface="Yu Gothic UI Light" panose="020B0300000000000000" pitchFamily="34" charset="-128"/>
                <a:cs typeface="Baloo Bhai 2" panose="03080502040302020200" pitchFamily="66" charset="0"/>
              </a:rPr>
              <a:t>૧૦</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 દિવસનો હોઈ છે માટે </a:t>
            </a:r>
            <a:r>
              <a:rPr lang="gu-IN" sz="1800" b="1" kern="100" dirty="0">
                <a:effectLst/>
                <a:latin typeface="Baloo Bhai 2" panose="03080502040302020200" pitchFamily="66" charset="0"/>
                <a:ea typeface="Yu Gothic UI Light" panose="020B0300000000000000" pitchFamily="34" charset="-128"/>
                <a:cs typeface="Baloo Bhai 2" panose="03080502040302020200" pitchFamily="66" charset="0"/>
              </a:rPr>
              <a:t>૧૦</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 દિવસમાં જમા કાર્ય બાદ બેંક દ્વારા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PPA</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 પેમેન્ટને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Approved</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 કાર્ય બાદ લગત વેન્ડરના બેંક ખાતામાં જમા થશે. (આ પદ્ધતિ ભવિષ્યમાં બંધ થઇ શકે છે)</a:t>
            </a:r>
          </a:p>
          <a:p>
            <a:pPr marL="342900" indent="-342900" algn="just">
              <a:buFont typeface="+mj-lt"/>
              <a:buAutoNum type="arabicPeriod"/>
            </a:pPr>
            <a:r>
              <a:rPr lang="en-IN" sz="1800" b="1" kern="100" dirty="0" err="1">
                <a:effectLst/>
                <a:latin typeface="Baloo Bhai 2" panose="03080502040302020200" pitchFamily="66" charset="0"/>
                <a:ea typeface="Calibri" panose="020F0502020204030204" pitchFamily="34" charset="0"/>
                <a:cs typeface="Baloo Bhai 2" panose="03080502040302020200" pitchFamily="66" charset="0"/>
              </a:rPr>
              <a:t>EPaymentUsingDigitalSignature</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જેમાં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(ડીજીટલ સિગ્નેચર સર્ટીફીકેટ) દ્વારા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Direct</a:t>
            </a:r>
            <a:r>
              <a:rPr lang="gu-IN" sz="1800" b="1" kern="100" dirty="0">
                <a:effectLst/>
                <a:latin typeface="Baloo Bhai 2" panose="03080502040302020200" pitchFamily="66" charset="0"/>
                <a:ea typeface="Yu Gothic UI Light" panose="020B0300000000000000" pitchFamily="34" charset="-128"/>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સીધું પેમેન્ટ વેન્ડરના બેંક ખાતામાં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800" b="1" kern="100" dirty="0">
                <a:effectLst/>
                <a:latin typeface="Baloo Bhai 2" panose="03080502040302020200" pitchFamily="66" charset="0"/>
                <a:ea typeface="Yu Gothic UI Light" panose="020B0300000000000000" pitchFamily="34" charset="-128"/>
                <a:cs typeface="Baloo Bhai 2" panose="03080502040302020200" pitchFamily="66" charset="0"/>
              </a:rPr>
              <a:t>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Key</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ની મદદથી કરવામાં આવે છે જે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માં </a:t>
            </a:r>
            <a:r>
              <a:rPr lang="en-US" sz="1800"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 થી પેમેન્ટ કરેલ નાણાકીય વ્યવહારને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ICICI Bank/HDFC Bank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માં જમા કરવાનું થશે નહિ. અને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માં જનરેટ કરેલ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DSC</a:t>
            </a:r>
            <a:r>
              <a:rPr lang="gu-IN" sz="1800" b="1" kern="100" dirty="0">
                <a:effectLst/>
                <a:latin typeface="Baloo Bhai 2" panose="03080502040302020200" pitchFamily="66" charset="0"/>
                <a:ea typeface="Yu Gothic UI Light" panose="020B0300000000000000" pitchFamily="34" charset="-128"/>
                <a:cs typeface="Baloo Bhai 2" panose="03080502040302020200" pitchFamily="66" charset="0"/>
              </a:rPr>
              <a:t> </a:t>
            </a:r>
            <a:r>
              <a:rPr lang="en-US" sz="1800" b="1" kern="100" dirty="0">
                <a:effectLst/>
                <a:latin typeface="Baloo Bhai 2" panose="03080502040302020200" pitchFamily="66" charset="0"/>
                <a:ea typeface="Calibri" panose="020F0502020204030204" pitchFamily="34" charset="0"/>
                <a:cs typeface="Baloo Bhai 2" panose="03080502040302020200" pitchFamily="66" charset="0"/>
              </a:rPr>
              <a:t>Advice</a:t>
            </a:r>
            <a:r>
              <a:rPr lang="gu-IN" sz="18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800" kern="100" dirty="0">
                <a:effectLst/>
                <a:latin typeface="Baloo Bhai 2" panose="03080502040302020200" pitchFamily="66" charset="0"/>
                <a:ea typeface="Yu Gothic UI Light" panose="020B0300000000000000" pitchFamily="34" charset="-128"/>
                <a:cs typeface="Baloo Bhai 2" panose="03080502040302020200" pitchFamily="66" charset="0"/>
              </a:rPr>
              <a:t>ની પ્રિન્ટમાં આચાર્ય અને સભ્યના સહી/સિક્કા કરી આપના વાઉચરમાં સાચવીને રાખવાની રહેશે.</a:t>
            </a:r>
            <a:r>
              <a:rPr lang="en-US" sz="1800" b="1" kern="100" dirty="0">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(D</a:t>
            </a:r>
            <a:r>
              <a:rPr lang="gu-IN" sz="1800" b="1" kern="100" dirty="0">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S</a:t>
            </a:r>
            <a:r>
              <a:rPr lang="en-US" sz="1800" b="1" kern="100" dirty="0">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C</a:t>
            </a:r>
            <a:r>
              <a:rPr lang="en-US" sz="1800" kern="100" dirty="0">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 </a:t>
            </a:r>
            <a:r>
              <a:rPr lang="gu-IN" sz="1800" b="1" kern="100" dirty="0">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થી ચુકવણા માટે</a:t>
            </a:r>
            <a:r>
              <a:rPr lang="gu-IN" b="1" kern="100" dirty="0">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 આપ </a:t>
            </a:r>
            <a:r>
              <a:rPr lang="gu-IN"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જે યુઝર આઈડીમાં લોગીન થયેલ છો તેની </a:t>
            </a:r>
            <a:r>
              <a:rPr lang="en-US"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DSC</a:t>
            </a:r>
            <a:r>
              <a:rPr lang="gu-IN"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(આચાર્ય કે પ્રોમીનેન્ટ સભ્ય) આપના કોમ્પ્યુટર સીસ્ટમના </a:t>
            </a:r>
            <a:r>
              <a:rPr lang="en-US"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USB</a:t>
            </a:r>
            <a:r>
              <a:rPr lang="gu-IN"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 પોર્ટમાં ફરજીયાત લાગેલી  હોવી જોઈએ </a:t>
            </a:r>
            <a:r>
              <a:rPr lang="en-US"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rPr>
              <a:t>)</a:t>
            </a:r>
            <a:endParaRPr lang="gu-IN" sz="18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endParaRPr>
          </a:p>
          <a:p>
            <a:pPr algn="just"/>
            <a:endParaRPr lang="gu-IN" sz="1100" b="1" kern="100" dirty="0">
              <a:highlight>
                <a:srgbClr val="FFFF00"/>
              </a:highlight>
              <a:latin typeface="Baloo Bhai 2" panose="03080502040302020200" pitchFamily="66" charset="0"/>
              <a:ea typeface="Calibri" panose="020F0502020204030204" pitchFamily="34" charset="0"/>
              <a:cs typeface="Baloo Bhai 2" panose="03080502040302020200" pitchFamily="66" charset="0"/>
            </a:endParaRPr>
          </a:p>
          <a:p>
            <a:pPr algn="just"/>
            <a:r>
              <a:rPr lang="gu-IN"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ખાસ નોંધ :- </a:t>
            </a:r>
          </a:p>
          <a:p>
            <a:pPr algn="just"/>
            <a:r>
              <a:rPr lang="gu-IN"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1-DSC એ વ્યક્તિગત છે એટલેકે </a:t>
            </a:r>
            <a:r>
              <a:rPr lang="gu-IN" sz="1800" b="1"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District-BRC-CRC-SMC-KMC-SMDC કક્ષાએ કામગીરી કરતા Signatury Level 1-2 બંને ની અંદરથી કોઈ એક કર્મચારી સ્ટાફ/પ્રોમીનેન્ટ સભ્ય ની </a:t>
            </a:r>
            <a:r>
              <a:rPr lang="gu-IN" sz="18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બદલી/કાર્યકાળ પૂરો થાય છે ત્યારે તેમની DSC જે તે સંસ્થાના આઈડી માંથી Deactive કરવી પડશે અને જે વ્યક્તિ તેમની બદલે ત્યાં આવેલ છે તેમની DSC ની માહિતી Update (અપડેટ) કરવાની થશે.</a:t>
            </a:r>
          </a:p>
          <a:p>
            <a:pPr algn="just"/>
            <a:r>
              <a:rPr lang="gu-IN" b="1"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2- આપને આપવામાં આવેલ DSC કોઈ એક જ આઇડી માં ઉપયોગમાં લઇ શકાશે એકથી વધારે આઈડી માં ઉપયોગ થઇ શકશે નહિ , આપ એકથી વધુ જગ્યા પર ચાર્જ માં હો તો આપે અન્ય ચાર્જ ની જગ્યા માટે બીજી DSC લેવી પડશે. </a:t>
            </a:r>
          </a:p>
        </p:txBody>
      </p:sp>
    </p:spTree>
    <p:extLst>
      <p:ext uri="{BB962C8B-B14F-4D97-AF65-F5344CB8AC3E}">
        <p14:creationId xmlns:p14="http://schemas.microsoft.com/office/powerpoint/2010/main" val="3708535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AD6B70A-19B6-DA9C-292A-D7762EED0729}"/>
              </a:ext>
            </a:extLst>
          </p:cNvPr>
          <p:cNvSpPr txBox="1"/>
          <p:nvPr/>
        </p:nvSpPr>
        <p:spPr>
          <a:xfrm>
            <a:off x="6796524" y="1178019"/>
            <a:ext cx="5122180" cy="5047536"/>
          </a:xfrm>
          <a:prstGeom prst="rect">
            <a:avLst/>
          </a:prstGeom>
          <a:solidFill>
            <a:schemeClr val="accent1">
              <a:lumMod val="40000"/>
              <a:lumOff val="60000"/>
            </a:schemeClr>
          </a:solidFill>
          <a:ln w="12700">
            <a:solidFill>
              <a:srgbClr val="002060"/>
            </a:solidFill>
          </a:ln>
        </p:spPr>
        <p:txBody>
          <a:bodyPr wrap="square" rtlCol="0">
            <a:spAutoFit/>
          </a:bodyPr>
          <a:lstStyle/>
          <a:p>
            <a:pPr algn="just"/>
            <a:r>
              <a:rPr lang="gu-IN" sz="1600" b="1" u="sng" spc="-25" dirty="0">
                <a:solidFill>
                  <a:schemeClr val="accent2">
                    <a:lumMod val="50000"/>
                  </a:schemeClr>
                </a:solidFill>
                <a:latin typeface="Baloo Bhai 2" panose="03080502040302020200" pitchFamily="66" charset="0"/>
                <a:cs typeface="Baloo Bhai 2" panose="03080502040302020200" pitchFamily="66" charset="0"/>
              </a:rPr>
              <a:t>DSC એનરોલ ની પ્રક્રિયા કર્યા બાદ જયારે આપડે કોઈ ને ચૂકવાણા કરવા હોય તો આપડે DSC, Print Payment Advise વગેરેથી કરી શકીશું પરંતુ જે વ્યક્તિ , સંસ્થા કે એજન્સી ને આપડે ચુકવણા કરવા છે. તે વ્યક્તિ,સંસ્થા કે એજન્સી નું આપડા PFMS User ID ની અંદર રજીસ્ટ્રેશન (નોધણી) કરેલી હોવી જરૂરી છે તે પ્રક્રિયા કર્યા બાદ જ આપડે કોઈ પણ ને ચૂકવાણા કરી શકીશું. આ રજીસ્ટ્રેશન(નોધણી) ની પ્રક્રિયા બે રીતે થાય છે એક Singal Vendor અને બીજું Multipal Vendor (એક્સેલ ફાઈલ) દ્વારા જેની તમામ  પ્રક્રિયા આપડે અહી જોઈશું.  </a:t>
            </a:r>
          </a:p>
          <a:p>
            <a:pPr algn="just"/>
            <a:endParaRPr lang="gu-IN" sz="1600" b="1" u="sng" spc="-25" dirty="0">
              <a:solidFill>
                <a:srgbClr val="FF0000"/>
              </a:solidFill>
              <a:latin typeface="Baloo Bhai 2" panose="03080502040302020200" pitchFamily="66" charset="0"/>
              <a:cs typeface="Baloo Bhai 2" panose="03080502040302020200" pitchFamily="66" charset="0"/>
            </a:endParaRPr>
          </a:p>
          <a:p>
            <a:pPr algn="ctr"/>
            <a:r>
              <a:rPr lang="en-US" b="1" u="sng" spc="-25" dirty="0">
                <a:solidFill>
                  <a:srgbClr val="7030A0"/>
                </a:solidFill>
                <a:latin typeface="Baloo Bhai 2" panose="03080502040302020200" pitchFamily="66" charset="0"/>
                <a:cs typeface="Baloo Bhai 2" panose="03080502040302020200" pitchFamily="66" charset="0"/>
              </a:rPr>
              <a:t>1)  Single Vendor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a:t>
            </a:r>
            <a:r>
              <a:rPr kumimoji="0" lang="gu-IN" altLang="en-US" sz="160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સિંગલ વેન્ડર બનાવવા માટે </a:t>
            </a:r>
            <a:r>
              <a:rPr lang="en-US" sz="1600" b="1" u="sng" spc="-25" dirty="0">
                <a:effectLst/>
                <a:latin typeface="Baloo Bhai 2" panose="03080502040302020200" pitchFamily="66" charset="0"/>
                <a:ea typeface="Arial" panose="020B0604020202020204" pitchFamily="34" charset="0"/>
                <a:cs typeface="Baloo Bhai 2" panose="03080502040302020200" pitchFamily="66" charset="0"/>
              </a:rPr>
              <a:t>Maker ID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ઓપન (</a:t>
            </a:r>
            <a:r>
              <a:rPr lang="en-US" sz="1600" spc="-25" dirty="0">
                <a:effectLst/>
                <a:latin typeface="Baloo Bhai 2" panose="03080502040302020200" pitchFamily="66" charset="0"/>
                <a:ea typeface="Arial" panose="020B0604020202020204" pitchFamily="34" charset="0"/>
                <a:cs typeface="Baloo Bhai 2" panose="03080502040302020200" pitchFamily="66" charset="0"/>
              </a:rPr>
              <a:t>Open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 કરવું અને તેમાં </a:t>
            </a:r>
            <a:r>
              <a:rPr lang="en-US" sz="1600" b="1" u="sng" spc="-25" dirty="0">
                <a:effectLst/>
                <a:latin typeface="Baloo Bhai 2" panose="03080502040302020200" pitchFamily="66" charset="0"/>
                <a:ea typeface="Arial" panose="020B0604020202020204" pitchFamily="34" charset="0"/>
                <a:cs typeface="Baloo Bhai 2" panose="03080502040302020200" pitchFamily="66" charset="0"/>
              </a:rPr>
              <a:t>Master </a:t>
            </a:r>
            <a:r>
              <a:rPr lang="en-US" sz="1600" b="1" u="sng" spc="-25" dirty="0" err="1">
                <a:effectLst/>
                <a:latin typeface="Baloo Bhai 2" panose="03080502040302020200" pitchFamily="66" charset="0"/>
                <a:ea typeface="Arial" panose="020B0604020202020204" pitchFamily="34" charset="0"/>
                <a:cs typeface="Baloo Bhai 2" panose="03080502040302020200" pitchFamily="66" charset="0"/>
              </a:rPr>
              <a:t>Menu→Vendor→Add</a:t>
            </a:r>
            <a:r>
              <a:rPr lang="en-US" sz="1600" b="1" u="sng" spc="-25" dirty="0">
                <a:effectLst/>
                <a:latin typeface="Baloo Bhai 2" panose="03080502040302020200" pitchFamily="66" charset="0"/>
                <a:ea typeface="Arial" panose="020B0604020202020204" pitchFamily="34" charset="0"/>
                <a:cs typeface="Baloo Bhai 2" panose="03080502040302020200" pitchFamily="66" charset="0"/>
              </a:rPr>
              <a:t> New</a:t>
            </a:r>
            <a:r>
              <a:rPr lang="gu-IN" sz="1600" b="1" u="sng"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ઓપ્શન પર ક્લિક કરવું આથી અહી બાજુમાં બતાવ્યા મુજબ ની સ્કીન ઓપન થશે</a:t>
            </a:r>
            <a:endParaRPr kumimoji="0" lang="gu-IN" altLang="en-US" sz="1600" b="1" i="0" u="sng" strike="noStrike" cap="none" spc="-25" normalizeH="0" baseline="0" dirty="0">
              <a:ln>
                <a:noFill/>
              </a:ln>
              <a:solidFill>
                <a:schemeClr val="tx1"/>
              </a:solidFill>
              <a:latin typeface="Baloo Bhai 2" panose="03080502040302020200" pitchFamily="66" charset="0"/>
              <a:ea typeface="Arial" panose="020B0604020202020204" pitchFamily="34" charset="0"/>
              <a:cs typeface="Baloo Bhai 2" panose="03080502040302020200" pitchFamily="66" charset="0"/>
            </a:endParaRPr>
          </a:p>
          <a:p>
            <a:pPr algn="just" eaLnBrk="0" fontAlgn="base" hangingPunct="0">
              <a:spcBef>
                <a:spcPct val="0"/>
              </a:spcBef>
              <a:spcAft>
                <a:spcPct val="0"/>
              </a:spcAft>
            </a:pP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	અહી દર્શાવેલ સ્ક્રીન મુજબ જે વ્યક્તિગત કે પાર્ટીને નાણાંકીય ચૂકવણા કરવાના હોય તેની તમામ વિગતો ભરવાની રેહશે અને </a:t>
            </a:r>
            <a:r>
              <a:rPr lang="en-US" sz="1600" b="1" u="sng"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 ની વિગતો ભર્યા બાદ તેને </a:t>
            </a:r>
            <a:r>
              <a:rPr lang="en-US" sz="1600" b="1" kern="0" spc="-25" dirty="0">
                <a:effectLst/>
                <a:latin typeface="Baloo Bhai 2" panose="03080502040302020200" pitchFamily="66" charset="0"/>
                <a:ea typeface="Arial" panose="020B0604020202020204" pitchFamily="34" charset="0"/>
                <a:cs typeface="Baloo Bhai 2" panose="03080502040302020200" pitchFamily="66" charset="0"/>
              </a:rPr>
              <a:t>Save</a:t>
            </a: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 કરવાનું રહેશે ત્યારે સ્ક્રીન પર એક </a:t>
            </a:r>
            <a:r>
              <a:rPr lang="en-US" sz="1600" b="1" u="sng"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 કોડ જનરેટ થયેલો દેખાશે તેને આપના રેકોર્ડમાં સેવ કરવાનો રેહશે જેના આધારે ભવિષ્યમાં આપ તે વ્યક્તિ કે પાર્ટીને ચુકવણા કરી શકશો.</a:t>
            </a:r>
            <a:endParaRPr lang="en-US" sz="1600" b="1" kern="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4" name="TextBox 13">
            <a:extLst>
              <a:ext uri="{FF2B5EF4-FFF2-40B4-BE49-F238E27FC236}">
                <a16:creationId xmlns:a16="http://schemas.microsoft.com/office/drawing/2014/main" id="{27AF4CF2-D1F1-1E6C-4EAB-92267248C881}"/>
              </a:ext>
            </a:extLst>
          </p:cNvPr>
          <p:cNvSpPr txBox="1"/>
          <p:nvPr/>
        </p:nvSpPr>
        <p:spPr>
          <a:xfrm>
            <a:off x="4649611" y="136293"/>
            <a:ext cx="4298445" cy="738664"/>
          </a:xfrm>
          <a:prstGeom prst="rect">
            <a:avLst/>
          </a:prstGeom>
          <a:solidFill>
            <a:schemeClr val="accent2">
              <a:lumMod val="60000"/>
              <a:lumOff val="40000"/>
            </a:schemeClr>
          </a:solidFill>
          <a:ln w="19050">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Chapter-1- Vendor Creation </a:t>
            </a:r>
          </a:p>
          <a:p>
            <a:pPr algn="ctr"/>
            <a:r>
              <a:rPr lang="en-US" sz="1800" b="1" kern="0" spc="-25" dirty="0">
                <a:effectLst/>
                <a:latin typeface="Baloo Bhai 2" panose="03080502040302020200" pitchFamily="66" charset="0"/>
                <a:ea typeface="Arial" panose="020B0604020202020204" pitchFamily="34" charset="0"/>
              </a:rPr>
              <a:t>1)  </a:t>
            </a:r>
            <a:r>
              <a:rPr lang="en-US" sz="1800" b="1" u="sng" kern="0" spc="-25" dirty="0">
                <a:effectLst/>
                <a:latin typeface="Baloo Bhai 2" panose="03080502040302020200" pitchFamily="66" charset="0"/>
                <a:ea typeface="Arial" panose="020B0604020202020204" pitchFamily="34" charset="0"/>
              </a:rPr>
              <a:t>Single Vendor</a:t>
            </a:r>
            <a:r>
              <a:rPr lang="en-US" sz="1800" b="1" kern="0" spc="-25" dirty="0">
                <a:effectLst/>
                <a:latin typeface="Baloo Bhai 2" panose="03080502040302020200" pitchFamily="66" charset="0"/>
                <a:ea typeface="Arial" panose="020B0604020202020204" pitchFamily="34" charset="0"/>
              </a:rPr>
              <a:t> </a:t>
            </a:r>
            <a:endParaRPr lang="en-US" sz="1800" b="1" kern="0" dirty="0">
              <a:effectLst/>
              <a:latin typeface="Arial" panose="020B0604020202020204" pitchFamily="34" charset="0"/>
              <a:ea typeface="Arial" panose="020B0604020202020204" pitchFamily="34" charset="0"/>
            </a:endParaRPr>
          </a:p>
        </p:txBody>
      </p:sp>
      <p:pic>
        <p:nvPicPr>
          <p:cNvPr id="2" name="Picture 1">
            <a:extLst>
              <a:ext uri="{FF2B5EF4-FFF2-40B4-BE49-F238E27FC236}">
                <a16:creationId xmlns:a16="http://schemas.microsoft.com/office/drawing/2014/main" id="{D5A1A180-8CFC-E1C5-AB25-78DFA1F9F602}"/>
              </a:ext>
            </a:extLst>
          </p:cNvPr>
          <p:cNvPicPr>
            <a:picLocks noChangeAspect="1"/>
          </p:cNvPicPr>
          <p:nvPr/>
        </p:nvPicPr>
        <p:blipFill>
          <a:blip r:embed="rId2"/>
          <a:srcRect/>
          <a:stretch>
            <a:fillRect/>
          </a:stretch>
        </p:blipFill>
        <p:spPr bwMode="auto">
          <a:xfrm>
            <a:off x="143486" y="874957"/>
            <a:ext cx="6546874" cy="5653661"/>
          </a:xfrm>
          <a:prstGeom prst="rect">
            <a:avLst/>
          </a:prstGeom>
          <a:noFill/>
          <a:ln w="12700">
            <a:solidFill>
              <a:srgbClr val="002060"/>
            </a:solidFill>
            <a:miter lim="800000"/>
            <a:headEnd/>
            <a:tailEnd/>
          </a:ln>
        </p:spPr>
      </p:pic>
    </p:spTree>
    <p:extLst>
      <p:ext uri="{BB962C8B-B14F-4D97-AF65-F5344CB8AC3E}">
        <p14:creationId xmlns:p14="http://schemas.microsoft.com/office/powerpoint/2010/main" val="222518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9485AC-514A-2D95-B0D3-220CC0600C97}"/>
              </a:ext>
            </a:extLst>
          </p:cNvPr>
          <p:cNvPicPr>
            <a:picLocks noChangeAspect="1"/>
          </p:cNvPicPr>
          <p:nvPr/>
        </p:nvPicPr>
        <p:blipFill>
          <a:blip r:embed="rId2"/>
          <a:srcRect/>
          <a:stretch>
            <a:fillRect/>
          </a:stretch>
        </p:blipFill>
        <p:spPr bwMode="auto">
          <a:xfrm>
            <a:off x="123702" y="403007"/>
            <a:ext cx="6552401" cy="3264425"/>
          </a:xfrm>
          <a:prstGeom prst="rect">
            <a:avLst/>
          </a:prstGeom>
          <a:noFill/>
          <a:ln w="9525">
            <a:solidFill>
              <a:srgbClr val="002060"/>
            </a:solidFill>
            <a:miter lim="800000"/>
            <a:headEnd/>
            <a:tailEnd/>
          </a:ln>
        </p:spPr>
      </p:pic>
      <p:sp>
        <p:nvSpPr>
          <p:cNvPr id="2" name="TextBox 1">
            <a:extLst>
              <a:ext uri="{FF2B5EF4-FFF2-40B4-BE49-F238E27FC236}">
                <a16:creationId xmlns:a16="http://schemas.microsoft.com/office/drawing/2014/main" id="{35241E88-CD3C-A66E-DE5E-C5EDCA0A62AE}"/>
              </a:ext>
            </a:extLst>
          </p:cNvPr>
          <p:cNvSpPr txBox="1"/>
          <p:nvPr/>
        </p:nvSpPr>
        <p:spPr>
          <a:xfrm>
            <a:off x="4649612" y="136293"/>
            <a:ext cx="4405898" cy="738664"/>
          </a:xfrm>
          <a:prstGeom prst="rect">
            <a:avLst/>
          </a:prstGeom>
          <a:solidFill>
            <a:schemeClr val="accent2">
              <a:lumMod val="60000"/>
              <a:lumOff val="40000"/>
            </a:schemeClr>
          </a:solidFill>
          <a:ln>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Vendor Creation</a:t>
            </a:r>
          </a:p>
          <a:p>
            <a:pPr algn="ct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2</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800" b="1" u="sng" spc="-25" dirty="0">
                <a:effectLst/>
                <a:latin typeface="Baloo Bhai 2" panose="03080502040302020200" pitchFamily="66" charset="0"/>
                <a:ea typeface="Arial" panose="020B0604020202020204" pitchFamily="34" charset="0"/>
                <a:cs typeface="Baloo Bhai 2" panose="03080502040302020200" pitchFamily="66" charset="0"/>
              </a:rPr>
              <a:t>Multiple Vendor by Excel Entry Mode</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800" b="1" kern="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6" name="Picture 5">
            <a:extLst>
              <a:ext uri="{FF2B5EF4-FFF2-40B4-BE49-F238E27FC236}">
                <a16:creationId xmlns:a16="http://schemas.microsoft.com/office/drawing/2014/main" id="{BBC6CCD6-7166-5172-57AE-88107F1CC0DB}"/>
              </a:ext>
            </a:extLst>
          </p:cNvPr>
          <p:cNvPicPr>
            <a:picLocks noChangeAspect="1"/>
          </p:cNvPicPr>
          <p:nvPr/>
        </p:nvPicPr>
        <p:blipFill>
          <a:blip r:embed="rId3"/>
          <a:srcRect/>
          <a:stretch>
            <a:fillRect/>
          </a:stretch>
        </p:blipFill>
        <p:spPr bwMode="auto">
          <a:xfrm>
            <a:off x="4827639" y="2290730"/>
            <a:ext cx="7107195" cy="4430978"/>
          </a:xfrm>
          <a:prstGeom prst="rect">
            <a:avLst/>
          </a:prstGeom>
          <a:noFill/>
          <a:ln w="9525">
            <a:solidFill>
              <a:srgbClr val="002060"/>
            </a:solidFill>
            <a:miter lim="800000"/>
            <a:headEnd/>
            <a:tailEnd/>
          </a:ln>
        </p:spPr>
      </p:pic>
      <p:sp>
        <p:nvSpPr>
          <p:cNvPr id="7" name="TextBox 6">
            <a:extLst>
              <a:ext uri="{FF2B5EF4-FFF2-40B4-BE49-F238E27FC236}">
                <a16:creationId xmlns:a16="http://schemas.microsoft.com/office/drawing/2014/main" id="{09B4655A-7310-8793-0A95-1DB1B8F09BB6}"/>
              </a:ext>
            </a:extLst>
          </p:cNvPr>
          <p:cNvSpPr txBox="1"/>
          <p:nvPr/>
        </p:nvSpPr>
        <p:spPr>
          <a:xfrm>
            <a:off x="6833846" y="874957"/>
            <a:ext cx="5122180" cy="1246495"/>
          </a:xfrm>
          <a:prstGeom prst="rect">
            <a:avLst/>
          </a:prstGeom>
          <a:solidFill>
            <a:schemeClr val="accent1">
              <a:lumMod val="40000"/>
              <a:lumOff val="60000"/>
            </a:schemeClr>
          </a:solidFill>
          <a:ln>
            <a:solidFill>
              <a:srgbClr val="002060"/>
            </a:solidFill>
          </a:ln>
        </p:spPr>
        <p:txBody>
          <a:bodyPr wrap="square" rtlCol="0">
            <a:spAutoFit/>
          </a:bodyPr>
          <a:lstStyle/>
          <a:p>
            <a:pPr algn="ctr"/>
            <a:r>
              <a:rPr lang="gu-IN" sz="1500" b="1" u="sng" spc="-25" dirty="0">
                <a:solidFill>
                  <a:srgbClr val="7030A0"/>
                </a:solidFill>
                <a:latin typeface="Baloo Bhai 2" panose="03080502040302020200" pitchFamily="66" charset="0"/>
                <a:cs typeface="Baloo Bhai 2" panose="03080502040302020200" pitchFamily="66" charset="0"/>
              </a:rPr>
              <a:t>2</a:t>
            </a:r>
            <a:r>
              <a:rPr lang="en-US" sz="1500" b="1" u="sng" spc="-25" dirty="0">
                <a:solidFill>
                  <a:srgbClr val="7030A0"/>
                </a:solidFill>
                <a:latin typeface="Baloo Bhai 2" panose="03080502040302020200" pitchFamily="66" charset="0"/>
                <a:cs typeface="Baloo Bhai 2" panose="03080502040302020200" pitchFamily="66" charset="0"/>
              </a:rPr>
              <a:t>) Multiple Vendor by Excel Entry Mode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a:t>
            </a:r>
            <a:r>
              <a:rPr kumimoji="0" lang="gu-IN" altLang="en-US" sz="15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મલ્ટીપલ(Multiple) </a:t>
            </a:r>
            <a:r>
              <a:rPr kumimoji="0" lang="gu-IN" altLang="en-US" sz="1500"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વેન્ડર બનાવવા માટે </a:t>
            </a:r>
            <a:r>
              <a:rPr lang="en-US" sz="1500" b="1" u="sng" spc="-25" dirty="0">
                <a:effectLst/>
                <a:latin typeface="Baloo Bhai 2" panose="03080502040302020200" pitchFamily="66" charset="0"/>
                <a:ea typeface="Arial" panose="020B0604020202020204" pitchFamily="34" charset="0"/>
                <a:cs typeface="Baloo Bhai 2" panose="03080502040302020200" pitchFamily="66" charset="0"/>
              </a:rPr>
              <a:t>Maker ID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ઓપન (</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Open</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કરવું અને તેમાં અહી બાજુમાં </a:t>
            </a:r>
            <a:r>
              <a:rPr lang="en-GB" sz="1500" b="1" spc="-25" dirty="0">
                <a:effectLst/>
                <a:latin typeface="Baloo Bhai 2" panose="03080502040302020200" pitchFamily="66" charset="0"/>
                <a:ea typeface="Arial" panose="020B0604020202020204" pitchFamily="34" charset="0"/>
                <a:cs typeface="Baloo Bhai 2" panose="03080502040302020200" pitchFamily="66" charset="0"/>
              </a:rPr>
              <a:t>Step-1</a:t>
            </a:r>
            <a:r>
              <a:rPr lang="en-GB" sz="150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માં બતાવ્યા મુજબ  </a:t>
            </a:r>
            <a:r>
              <a:rPr lang="en-US" sz="1500" b="1" spc="-25" dirty="0">
                <a:effectLst/>
                <a:latin typeface="Baloo Bhai 2" panose="03080502040302020200" pitchFamily="66" charset="0"/>
                <a:ea typeface="Arial" panose="020B0604020202020204" pitchFamily="34" charset="0"/>
              </a:rPr>
              <a:t>Master→</a:t>
            </a:r>
            <a:r>
              <a:rPr lang="gu-IN" sz="1500" b="1" spc="-25" dirty="0">
                <a:effectLst/>
                <a:latin typeface="Baloo Bhai 2" panose="03080502040302020200" pitchFamily="66" charset="0"/>
                <a:ea typeface="Arial" panose="020B0604020202020204" pitchFamily="34" charset="0"/>
              </a:rPr>
              <a:t> </a:t>
            </a:r>
            <a:r>
              <a:rPr lang="en-US" sz="1500" b="1" spc="-25" dirty="0">
                <a:effectLst/>
                <a:latin typeface="Baloo Bhai 2" panose="03080502040302020200" pitchFamily="66" charset="0"/>
                <a:ea typeface="Arial" panose="020B0604020202020204" pitchFamily="34" charset="0"/>
              </a:rPr>
              <a:t>Vendor→</a:t>
            </a:r>
            <a:r>
              <a:rPr lang="gu-IN" sz="1500" b="1" spc="-25" dirty="0">
                <a:effectLst/>
                <a:latin typeface="Baloo Bhai 2" panose="03080502040302020200" pitchFamily="66" charset="0"/>
                <a:ea typeface="Arial" panose="020B0604020202020204" pitchFamily="34" charset="0"/>
              </a:rPr>
              <a:t> </a:t>
            </a:r>
            <a:r>
              <a:rPr lang="en-US" sz="1500" b="1" spc="-25" dirty="0">
                <a:effectLst/>
                <a:latin typeface="Baloo Bhai 2" panose="03080502040302020200" pitchFamily="66" charset="0"/>
                <a:ea typeface="Arial" panose="020B0604020202020204" pitchFamily="34" charset="0"/>
              </a:rPr>
              <a:t>Upload Vendor Data</a:t>
            </a:r>
            <a:r>
              <a:rPr lang="en-US" sz="1500" spc="-25" dirty="0">
                <a:effectLst/>
                <a:latin typeface="Baloo Bhai 2" panose="03080502040302020200" pitchFamily="66" charset="0"/>
                <a:ea typeface="Arial" panose="020B0604020202020204" pitchFamily="34" charset="0"/>
              </a:rPr>
              <a:t>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ઓપ્શન પર ક્લિક કરવું આથી અહી નીચે બતાવ્યા મુજબ ની સ્કીન ઓપન થશે</a:t>
            </a:r>
            <a:endParaRPr kumimoji="0" lang="gu-IN" altLang="en-US" sz="1500" b="1" i="0" u="sng" strike="noStrike" cap="none" spc="-25" normalizeH="0" baseline="0" dirty="0">
              <a:ln>
                <a:noFill/>
              </a:ln>
              <a:solidFill>
                <a:schemeClr val="tx1"/>
              </a:solidFill>
              <a:latin typeface="Baloo Bhai 2" panose="03080502040302020200" pitchFamily="66" charset="0"/>
              <a:ea typeface="Arial" panose="020B0604020202020204" pitchFamily="34" charset="0"/>
              <a:cs typeface="Baloo Bhai 2" panose="03080502040302020200" pitchFamily="66" charset="0"/>
            </a:endParaRPr>
          </a:p>
        </p:txBody>
      </p:sp>
      <p:sp>
        <p:nvSpPr>
          <p:cNvPr id="10" name="TextBox 9">
            <a:extLst>
              <a:ext uri="{FF2B5EF4-FFF2-40B4-BE49-F238E27FC236}">
                <a16:creationId xmlns:a16="http://schemas.microsoft.com/office/drawing/2014/main" id="{9A5A779C-1612-0C56-B324-E86EEE59CFCD}"/>
              </a:ext>
            </a:extLst>
          </p:cNvPr>
          <p:cNvSpPr txBox="1"/>
          <p:nvPr/>
        </p:nvSpPr>
        <p:spPr>
          <a:xfrm>
            <a:off x="248236" y="3705000"/>
            <a:ext cx="4525910" cy="3093154"/>
          </a:xfrm>
          <a:prstGeom prst="rect">
            <a:avLst/>
          </a:prstGeom>
          <a:solidFill>
            <a:schemeClr val="accent1">
              <a:lumMod val="40000"/>
              <a:lumOff val="60000"/>
            </a:schemeClr>
          </a:solidFill>
          <a:ln>
            <a:solidFill>
              <a:srgbClr val="002060"/>
            </a:solidFill>
          </a:ln>
        </p:spPr>
        <p:txBody>
          <a:bodyPr wrap="square" rtlCol="0">
            <a:spAutoFit/>
          </a:bodyPr>
          <a:lstStyle/>
          <a:p>
            <a:pPr marL="182880" indent="-285750" algn="just" eaLnBrk="0" fontAlgn="base" hangingPunct="0">
              <a:spcBef>
                <a:spcPct val="0"/>
              </a:spcBef>
              <a:spcAft>
                <a:spcPct val="0"/>
              </a:spcAft>
              <a:buFont typeface="Arial" panose="020B0604020202020204" pitchFamily="34" charset="0"/>
              <a:buChar char="•"/>
            </a:pPr>
            <a:r>
              <a:rPr lang="gu-IN" sz="1500" b="1" kern="0" dirty="0">
                <a:solidFill>
                  <a:srgbClr val="000000"/>
                </a:solidFill>
                <a:effectLst/>
                <a:latin typeface="Baloo Bhai 2" panose="03080502040302020200" pitchFamily="66" charset="0"/>
                <a:ea typeface="Arial" panose="020B0604020202020204" pitchFamily="34" charset="0"/>
                <a:cs typeface="Baloo Bhai 2" panose="03080502040302020200" pitchFamily="66" charset="0"/>
              </a:rPr>
              <a:t>Step-2 </a:t>
            </a:r>
            <a:r>
              <a:rPr lang="gu-IN" sz="1500" kern="0" dirty="0">
                <a:solidFill>
                  <a:srgbClr val="000000"/>
                </a:solidFill>
                <a:effectLst/>
                <a:latin typeface="Baloo Bhai 2" panose="03080502040302020200" pitchFamily="66" charset="0"/>
                <a:ea typeface="Arial" panose="020B0604020202020204" pitchFamily="34" charset="0"/>
                <a:cs typeface="Baloo Bhai 2" panose="03080502040302020200" pitchFamily="66" charset="0"/>
              </a:rPr>
              <a:t>મુજબ </a:t>
            </a:r>
            <a:r>
              <a:rPr lang="en-US" sz="1500" b="1" kern="0" dirty="0">
                <a:solidFill>
                  <a:srgbClr val="000000"/>
                </a:solidFill>
                <a:effectLst/>
                <a:latin typeface="Baloo Bhai 2" panose="03080502040302020200" pitchFamily="66" charset="0"/>
                <a:ea typeface="Arial" panose="020B0604020202020204" pitchFamily="34" charset="0"/>
                <a:cs typeface="Baloo Bhai 2" panose="03080502040302020200" pitchFamily="66" charset="0"/>
              </a:rPr>
              <a:t>Download Template</a:t>
            </a:r>
            <a:r>
              <a:rPr lang="gu-IN" sz="1500" kern="0" spc="-25" dirty="0">
                <a:effectLst/>
                <a:latin typeface="Baloo Bhai 2" panose="03080502040302020200" pitchFamily="66" charset="0"/>
                <a:ea typeface="Arial" panose="020B0604020202020204" pitchFamily="34" charset="0"/>
                <a:cs typeface="Baloo Bhai 2" panose="03080502040302020200" pitchFamily="66" charset="0"/>
              </a:rPr>
              <a:t>પર ક્લિક કરીને</a:t>
            </a:r>
            <a:r>
              <a:rPr lang="gu-IN" sz="15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kern="0" spc="-25" dirty="0">
                <a:effectLst/>
                <a:latin typeface="Baloo Bhai 2" panose="03080502040302020200" pitchFamily="66" charset="0"/>
                <a:ea typeface="Arial" panose="020B0604020202020204" pitchFamily="34" charset="0"/>
                <a:cs typeface="Baloo Bhai 2" panose="03080502040302020200" pitchFamily="66" charset="0"/>
              </a:rPr>
              <a:t>Excel File</a:t>
            </a:r>
            <a:r>
              <a:rPr lang="gu-IN" sz="15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kern="0" spc="-25" dirty="0">
                <a:effectLst/>
                <a:latin typeface="Baloo Bhai 2" panose="03080502040302020200" pitchFamily="66" charset="0"/>
                <a:ea typeface="Arial" panose="020B0604020202020204" pitchFamily="34" charset="0"/>
                <a:cs typeface="Baloo Bhai 2" panose="03080502040302020200" pitchFamily="66" charset="0"/>
              </a:rPr>
              <a:t>નું ફોરમેટ ડાઉનલોડ કરવાનું રહેશે. </a:t>
            </a:r>
          </a:p>
          <a:p>
            <a:pPr marL="182880" indent="-285750" algn="just" eaLnBrk="0" fontAlgn="base" hangingPunct="0">
              <a:spcBef>
                <a:spcPct val="0"/>
              </a:spcBef>
              <a:spcAft>
                <a:spcPct val="0"/>
              </a:spcAft>
              <a:buFont typeface="Arial" panose="020B0604020202020204" pitchFamily="34" charset="0"/>
              <a:buChar char="•"/>
            </a:pPr>
            <a:r>
              <a:rPr lang="en-US" sz="1500" b="1" kern="0" spc="-25" dirty="0">
                <a:effectLst/>
                <a:latin typeface="Baloo Bhai 2" panose="03080502040302020200" pitchFamily="66" charset="0"/>
                <a:ea typeface="Arial" panose="020B0604020202020204" pitchFamily="34" charset="0"/>
                <a:cs typeface="Baloo Bhai 2" panose="03080502040302020200" pitchFamily="66" charset="0"/>
              </a:rPr>
              <a:t>Excel File</a:t>
            </a:r>
            <a:r>
              <a:rPr lang="gu-IN" sz="1500" b="1" kern="0" spc="-25" dirty="0">
                <a:latin typeface="Baloo Bhai 2" panose="03080502040302020200" pitchFamily="66" charset="0"/>
                <a:ea typeface="Arial" panose="020B0604020202020204" pitchFamily="34" charset="0"/>
                <a:cs typeface="Baloo Bhai 2" panose="03080502040302020200" pitchFamily="66" charset="0"/>
              </a:rPr>
              <a:t> </a:t>
            </a:r>
            <a:r>
              <a:rPr lang="gu-IN" sz="1500" kern="0" spc="-25" dirty="0">
                <a:latin typeface="Baloo Bhai 2" panose="03080502040302020200" pitchFamily="66" charset="0"/>
                <a:ea typeface="Arial" panose="020B0604020202020204" pitchFamily="34" charset="0"/>
                <a:cs typeface="Baloo Bhai 2" panose="03080502040302020200" pitchFamily="66" charset="0"/>
              </a:rPr>
              <a:t>ની અંદર માહિતી કેવી રીતે ભરવી તે હવે પછીની સ્લાઈડ માં બતાવેલ છે </a:t>
            </a:r>
            <a:endParaRPr lang="gu-IN" sz="1500" kern="0" spc="-25" dirty="0">
              <a:effectLst/>
              <a:latin typeface="Baloo Bhai 2" panose="03080502040302020200" pitchFamily="66" charset="0"/>
              <a:ea typeface="Arial" panose="020B0604020202020204" pitchFamily="34" charset="0"/>
              <a:cs typeface="Baloo Bhai 2" panose="03080502040302020200" pitchFamily="66" charset="0"/>
            </a:endParaRPr>
          </a:p>
          <a:p>
            <a:pPr marL="182880" indent="-285750" algn="just" eaLnBrk="0" fontAlgn="base" hangingPunct="0">
              <a:spcBef>
                <a:spcPct val="0"/>
              </a:spcBef>
              <a:spcAft>
                <a:spcPct val="0"/>
              </a:spcAft>
              <a:buFont typeface="Arial" panose="020B0604020202020204" pitchFamily="34" charset="0"/>
              <a:buChar char="•"/>
            </a:pPr>
            <a:r>
              <a:rPr lang="gu-IN" sz="1500" kern="0" spc="-25" dirty="0">
                <a:effectLst/>
                <a:latin typeface="Baloo Bhai 2" panose="03080502040302020200" pitchFamily="66" charset="0"/>
                <a:ea typeface="Arial" panose="020B0604020202020204" pitchFamily="34" charset="0"/>
                <a:cs typeface="Baloo Bhai 2" panose="03080502040302020200" pitchFamily="66" charset="0"/>
              </a:rPr>
              <a:t>જે ફોરમેટ ની અંદર </a:t>
            </a:r>
            <a:r>
              <a:rPr lang="gu-IN" sz="1500" b="0" kern="0" spc="-25" dirty="0">
                <a:effectLst/>
                <a:latin typeface="Baloo Bhai 2" panose="03080502040302020200" pitchFamily="66" charset="0"/>
                <a:ea typeface="Arial" panose="020B0604020202020204" pitchFamily="34" charset="0"/>
                <a:cs typeface="Baloo Bhai 2" panose="03080502040302020200" pitchFamily="66" charset="0"/>
              </a:rPr>
              <a:t>તમામ </a:t>
            </a:r>
            <a:r>
              <a:rPr lang="en-US" sz="1500" b="1" u="sng"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500" b="0" kern="0" spc="-25" dirty="0">
                <a:effectLst/>
                <a:latin typeface="Baloo Bhai 2" panose="03080502040302020200" pitchFamily="66" charset="0"/>
                <a:ea typeface="Arial" panose="020B0604020202020204" pitchFamily="34" charset="0"/>
                <a:cs typeface="Baloo Bhai 2" panose="03080502040302020200" pitchFamily="66" charset="0"/>
              </a:rPr>
              <a:t> અંગેની માંગેલ વિગતો ભરવાની રહેશે. અને તે </a:t>
            </a:r>
            <a:r>
              <a:rPr lang="gu-IN" sz="1500" b="1" kern="0" spc="-25" dirty="0">
                <a:effectLst/>
                <a:latin typeface="Baloo Bhai 2" panose="03080502040302020200" pitchFamily="66" charset="0"/>
                <a:ea typeface="Arial" panose="020B0604020202020204" pitchFamily="34" charset="0"/>
                <a:cs typeface="Baloo Bhai 2" panose="03080502040302020200" pitchFamily="66" charset="0"/>
              </a:rPr>
              <a:t>એક્ષ્કેલ(Excel) </a:t>
            </a:r>
            <a:r>
              <a:rPr lang="gu-IN" sz="1500" b="0" kern="0" spc="-25" dirty="0">
                <a:effectLst/>
                <a:latin typeface="Baloo Bhai 2" panose="03080502040302020200" pitchFamily="66" charset="0"/>
                <a:ea typeface="Arial" panose="020B0604020202020204" pitchFamily="34" charset="0"/>
                <a:cs typeface="Baloo Bhai 2" panose="03080502040302020200" pitchFamily="66" charset="0"/>
              </a:rPr>
              <a:t>ફાઈલ </a:t>
            </a:r>
            <a:r>
              <a:rPr lang="gu-IN" sz="1500" b="1" kern="0" spc="-25" dirty="0">
                <a:effectLst/>
                <a:latin typeface="Baloo Bhai 2" panose="03080502040302020200" pitchFamily="66" charset="0"/>
                <a:ea typeface="Arial" panose="020B0604020202020204" pitchFamily="34" charset="0"/>
                <a:cs typeface="Baloo Bhai 2" panose="03080502040302020200" pitchFamily="66" charset="0"/>
              </a:rPr>
              <a:t>Upload</a:t>
            </a:r>
            <a:r>
              <a:rPr lang="gu-IN" sz="1500" b="0" kern="0" spc="-25" dirty="0">
                <a:effectLst/>
                <a:latin typeface="Baloo Bhai 2" panose="03080502040302020200" pitchFamily="66" charset="0"/>
                <a:ea typeface="Arial" panose="020B0604020202020204" pitchFamily="34" charset="0"/>
                <a:cs typeface="Baloo Bhai 2" panose="03080502040302020200" pitchFamily="66" charset="0"/>
              </a:rPr>
              <a:t> કરવાની રહેશે.</a:t>
            </a:r>
          </a:p>
          <a:p>
            <a:pPr marL="182880" indent="-285750" algn="just" eaLnBrk="0" fontAlgn="base" hangingPunct="0">
              <a:spcBef>
                <a:spcPct val="0"/>
              </a:spcBef>
              <a:spcAft>
                <a:spcPct val="0"/>
              </a:spcAft>
              <a:buFont typeface="Arial" panose="020B0604020202020204" pitchFamily="34" charset="0"/>
              <a:buChar char="•"/>
            </a:pPr>
            <a:r>
              <a:rPr lang="gu-IN" sz="1500" kern="0" spc="-25" dirty="0">
                <a:latin typeface="Baloo Bhai 2" panose="03080502040302020200" pitchFamily="66" charset="0"/>
                <a:ea typeface="Arial" panose="020B0604020202020204" pitchFamily="34" charset="0"/>
                <a:cs typeface="Baloo Bhai 2" panose="03080502040302020200" pitchFamily="66" charset="0"/>
              </a:rPr>
              <a:t>ફાઈલમાં ભરેલ માહિતીમાં જો ભૂલ હશે તો </a:t>
            </a:r>
            <a:r>
              <a:rPr lang="gu-IN" sz="1500" b="1" kern="0" spc="-25" dirty="0">
                <a:latin typeface="Baloo Bhai 2" panose="03080502040302020200" pitchFamily="66" charset="0"/>
                <a:ea typeface="Arial" panose="020B0604020202020204" pitchFamily="34" charset="0"/>
                <a:cs typeface="Baloo Bhai 2" panose="03080502040302020200" pitchFamily="66" charset="0"/>
              </a:rPr>
              <a:t>Validation Error</a:t>
            </a:r>
            <a:r>
              <a:rPr lang="gu-IN" sz="1500" kern="0" spc="-25" dirty="0">
                <a:latin typeface="Baloo Bhai 2" panose="03080502040302020200" pitchFamily="66" charset="0"/>
                <a:ea typeface="Arial" panose="020B0604020202020204" pitchFamily="34" charset="0"/>
                <a:cs typeface="Baloo Bhai 2" panose="03080502040302020200" pitchFamily="66" charset="0"/>
              </a:rPr>
              <a:t> આવશે તો માહિતી સુધારી ફાઈલ ને ફરીથી </a:t>
            </a:r>
            <a:r>
              <a:rPr lang="gu-IN" sz="1500" b="1" kern="0" spc="-25" dirty="0">
                <a:latin typeface="Baloo Bhai 2" panose="03080502040302020200" pitchFamily="66" charset="0"/>
                <a:ea typeface="Arial" panose="020B0604020202020204" pitchFamily="34" charset="0"/>
                <a:cs typeface="Baloo Bhai 2" panose="03080502040302020200" pitchFamily="66" charset="0"/>
              </a:rPr>
              <a:t>Upload </a:t>
            </a:r>
            <a:r>
              <a:rPr lang="gu-IN" sz="1500" kern="0" spc="-25" dirty="0">
                <a:latin typeface="Baloo Bhai 2" panose="03080502040302020200" pitchFamily="66" charset="0"/>
                <a:ea typeface="Arial" panose="020B0604020202020204" pitchFamily="34" charset="0"/>
                <a:cs typeface="Baloo Bhai 2" panose="03080502040302020200" pitchFamily="66" charset="0"/>
              </a:rPr>
              <a:t> કરવાની રહેશે, </a:t>
            </a:r>
          </a:p>
          <a:p>
            <a:pPr marL="182880" indent="-285750" algn="just" eaLnBrk="0" fontAlgn="base" hangingPunct="0">
              <a:spcBef>
                <a:spcPct val="0"/>
              </a:spcBef>
              <a:spcAft>
                <a:spcPct val="0"/>
              </a:spcAft>
              <a:buFont typeface="Arial" panose="020B0604020202020204" pitchFamily="34" charset="0"/>
              <a:buChar char="•"/>
            </a:pPr>
            <a:r>
              <a:rPr lang="gu-IN" sz="1500" kern="0" spc="-25" dirty="0">
                <a:latin typeface="Baloo Bhai 2" panose="03080502040302020200" pitchFamily="66" charset="0"/>
                <a:ea typeface="Arial" panose="020B0604020202020204" pitchFamily="34" charset="0"/>
                <a:cs typeface="Baloo Bhai 2" panose="03080502040302020200" pitchFamily="66" charset="0"/>
              </a:rPr>
              <a:t>જયારે માહિતી બરાબર </a:t>
            </a:r>
            <a:r>
              <a:rPr lang="gu-IN" sz="1500" b="1" kern="0" spc="-25" dirty="0">
                <a:latin typeface="Baloo Bhai 2" panose="03080502040302020200" pitchFamily="66" charset="0"/>
                <a:ea typeface="Arial" panose="020B0604020202020204" pitchFamily="34" charset="0"/>
                <a:cs typeface="Baloo Bhai 2" panose="03080502040302020200" pitchFamily="66" charset="0"/>
              </a:rPr>
              <a:t>Upload </a:t>
            </a:r>
            <a:r>
              <a:rPr lang="gu-IN" sz="1500" kern="0" spc="-25" dirty="0">
                <a:latin typeface="Baloo Bhai 2" panose="03080502040302020200" pitchFamily="66" charset="0"/>
                <a:ea typeface="Arial" panose="020B0604020202020204" pitchFamily="34" charset="0"/>
                <a:cs typeface="Baloo Bhai 2" panose="03080502040302020200" pitchFamily="66" charset="0"/>
              </a:rPr>
              <a:t>થશે એટલે તરત જ  </a:t>
            </a:r>
            <a:r>
              <a:rPr lang="gu-IN" sz="1500" b="1" kern="0" spc="-25" dirty="0">
                <a:latin typeface="Baloo Bhai 2" panose="03080502040302020200" pitchFamily="66" charset="0"/>
                <a:ea typeface="Arial" panose="020B0604020202020204" pitchFamily="34" charset="0"/>
                <a:cs typeface="Baloo Bhai 2" panose="03080502040302020200" pitchFamily="66" charset="0"/>
              </a:rPr>
              <a:t>succesfully Completed</a:t>
            </a:r>
            <a:r>
              <a:rPr lang="gu-IN" sz="1500" kern="0" spc="-25" dirty="0">
                <a:latin typeface="Baloo Bhai 2" panose="03080502040302020200" pitchFamily="66" charset="0"/>
                <a:ea typeface="Arial" panose="020B0604020202020204" pitchFamily="34" charset="0"/>
                <a:cs typeface="Baloo Bhai 2" panose="03080502040302020200" pitchFamily="66" charset="0"/>
              </a:rPr>
              <a:t> લખેલ મેસેજ આવશે અને તમામ વેન્ડર નું રજીસ્ટ્રેશન થઇ જશે.</a:t>
            </a:r>
            <a:endParaRPr lang="en-US" sz="1500" b="1" kern="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1" name="TextBox 9">
            <a:extLst>
              <a:ext uri="{FF2B5EF4-FFF2-40B4-BE49-F238E27FC236}">
                <a16:creationId xmlns:a16="http://schemas.microsoft.com/office/drawing/2014/main" id="{CA9E5A36-4A3E-5541-7F39-0F070A5761E2}"/>
              </a:ext>
            </a:extLst>
          </p:cNvPr>
          <p:cNvSpPr txBox="1"/>
          <p:nvPr/>
        </p:nvSpPr>
        <p:spPr>
          <a:xfrm>
            <a:off x="8947019" y="3006104"/>
            <a:ext cx="2987815" cy="42289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અહીંથી </a:t>
            </a:r>
            <a:r>
              <a:rPr lang="en-US" sz="1200" b="1" kern="0" dirty="0">
                <a:solidFill>
                  <a:srgbClr val="000000"/>
                </a:solidFill>
                <a:effectLst/>
                <a:latin typeface="Baloo Bhai 2" panose="03080502040302020200" pitchFamily="66" charset="0"/>
                <a:ea typeface="Arial" panose="020B0604020202020204" pitchFamily="34" charset="0"/>
                <a:cs typeface="Baloo Bhai 2" panose="03080502040302020200" pitchFamily="66" charset="0"/>
              </a:rPr>
              <a:t>Download Template</a:t>
            </a:r>
            <a:r>
              <a:rPr lang="en-US" sz="12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200" b="1" kern="0" spc="-25" dirty="0">
                <a:solidFill>
                  <a:srgbClr val="FF0000"/>
                </a:solidFill>
                <a:effectLst/>
                <a:latin typeface="Baloo Bhai 2" panose="03080502040302020200" pitchFamily="66" charset="0"/>
                <a:ea typeface="Arial" panose="020B0604020202020204" pitchFamily="34" charset="0"/>
                <a:cs typeface="Baloo Bhai 2" panose="03080502040302020200" pitchFamily="66" charset="0"/>
              </a:rPr>
              <a:t>પર ક્લિક કરીને </a:t>
            </a: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એક્ષ્કેલ ફાઈલ Download કરવાની રહેશે</a:t>
            </a:r>
            <a:endParaRPr lang="en-IN" sz="700"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2" name="Arrow: Right 11">
            <a:extLst>
              <a:ext uri="{FF2B5EF4-FFF2-40B4-BE49-F238E27FC236}">
                <a16:creationId xmlns:a16="http://schemas.microsoft.com/office/drawing/2014/main" id="{FD5721DD-9F40-FAB7-9144-1C52C4EA69C9}"/>
              </a:ext>
            </a:extLst>
          </p:cNvPr>
          <p:cNvSpPr/>
          <p:nvPr/>
        </p:nvSpPr>
        <p:spPr>
          <a:xfrm rot="10800000">
            <a:off x="8044863" y="3612365"/>
            <a:ext cx="521086" cy="110133"/>
          </a:xfrm>
          <a:prstGeom prst="rightArrow">
            <a:avLst/>
          </a:prstGeom>
          <a:solidFill>
            <a:srgbClr val="FF0000"/>
          </a:solidFill>
          <a:ln>
            <a:solidFill>
              <a:srgbClr val="002060"/>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3" name="Rectangle 12">
            <a:extLst>
              <a:ext uri="{FF2B5EF4-FFF2-40B4-BE49-F238E27FC236}">
                <a16:creationId xmlns:a16="http://schemas.microsoft.com/office/drawing/2014/main" id="{40DC6BF5-A6D4-930A-5302-99ED05F29184}"/>
              </a:ext>
            </a:extLst>
          </p:cNvPr>
          <p:cNvSpPr/>
          <p:nvPr/>
        </p:nvSpPr>
        <p:spPr>
          <a:xfrm>
            <a:off x="7708490" y="3029393"/>
            <a:ext cx="672746" cy="30374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A496CC-5776-8187-9D93-C4ED9158D6C1}"/>
              </a:ext>
            </a:extLst>
          </p:cNvPr>
          <p:cNvSpPr/>
          <p:nvPr/>
        </p:nvSpPr>
        <p:spPr>
          <a:xfrm>
            <a:off x="9859678" y="4997089"/>
            <a:ext cx="798490" cy="50897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9">
            <a:extLst>
              <a:ext uri="{FF2B5EF4-FFF2-40B4-BE49-F238E27FC236}">
                <a16:creationId xmlns:a16="http://schemas.microsoft.com/office/drawing/2014/main" id="{B159D8E3-9C31-B68D-FE67-988CA0B842F7}"/>
              </a:ext>
            </a:extLst>
          </p:cNvPr>
          <p:cNvSpPr txBox="1"/>
          <p:nvPr/>
        </p:nvSpPr>
        <p:spPr>
          <a:xfrm>
            <a:off x="8577117" y="3548289"/>
            <a:ext cx="2825462" cy="328032"/>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અહીંથી એક્ષ્કેલ ફાઈલ </a:t>
            </a:r>
            <a:r>
              <a:rPr lang="gu-IN" sz="1200" b="1" kern="1200" dirty="0">
                <a:solidFill>
                  <a:schemeClr val="tx1"/>
                </a:solidFill>
                <a:effectLst/>
                <a:latin typeface="Baloo Bhai 2" panose="03080502040302020200" pitchFamily="66" charset="0"/>
                <a:ea typeface="Calibri" panose="020F0502020204030204" pitchFamily="34" charset="0"/>
                <a:cs typeface="Baloo Bhai 2" panose="03080502040302020200" pitchFamily="66" charset="0"/>
              </a:rPr>
              <a:t>Upload</a:t>
            </a: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 કરવાની રહેશે</a:t>
            </a:r>
            <a:endParaRPr lang="en-IN" sz="700"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6" name="Arrow: Right 15">
            <a:extLst>
              <a:ext uri="{FF2B5EF4-FFF2-40B4-BE49-F238E27FC236}">
                <a16:creationId xmlns:a16="http://schemas.microsoft.com/office/drawing/2014/main" id="{6D874DE3-0477-71F6-5CB7-D2A7EBFA39C4}"/>
              </a:ext>
            </a:extLst>
          </p:cNvPr>
          <p:cNvSpPr/>
          <p:nvPr/>
        </p:nvSpPr>
        <p:spPr>
          <a:xfrm rot="10800000">
            <a:off x="8384624" y="3071131"/>
            <a:ext cx="521086" cy="110133"/>
          </a:xfrm>
          <a:prstGeom prst="rightArrow">
            <a:avLst/>
          </a:prstGeom>
          <a:solidFill>
            <a:srgbClr val="FF0000"/>
          </a:solidFill>
          <a:ln>
            <a:solidFill>
              <a:srgbClr val="002060"/>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7" name="Rectangle 16">
            <a:extLst>
              <a:ext uri="{FF2B5EF4-FFF2-40B4-BE49-F238E27FC236}">
                <a16:creationId xmlns:a16="http://schemas.microsoft.com/office/drawing/2014/main" id="{318BD4C3-C779-1830-979E-A5BDD48A2D77}"/>
              </a:ext>
            </a:extLst>
          </p:cNvPr>
          <p:cNvSpPr/>
          <p:nvPr/>
        </p:nvSpPr>
        <p:spPr>
          <a:xfrm>
            <a:off x="7360949" y="3591380"/>
            <a:ext cx="672746" cy="30374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9">
            <a:extLst>
              <a:ext uri="{FF2B5EF4-FFF2-40B4-BE49-F238E27FC236}">
                <a16:creationId xmlns:a16="http://schemas.microsoft.com/office/drawing/2014/main" id="{1EBB243C-A983-030B-078F-61F13536F915}"/>
              </a:ext>
            </a:extLst>
          </p:cNvPr>
          <p:cNvSpPr txBox="1"/>
          <p:nvPr/>
        </p:nvSpPr>
        <p:spPr>
          <a:xfrm>
            <a:off x="8846192" y="5809039"/>
            <a:ext cx="2556388" cy="61142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noAutofit/>
          </a:bodyPr>
          <a:lstStyle/>
          <a:p>
            <a:pPr>
              <a:lnSpc>
                <a:spcPct val="107000"/>
              </a:lnSpc>
              <a:spcAft>
                <a:spcPts val="800"/>
              </a:spcAft>
            </a:pP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અહીંથી એક્ષ્કેલ ફાઈલ Upload થયા બાદ </a:t>
            </a:r>
            <a:r>
              <a:rPr lang="gu-IN" sz="1200" b="1" kern="0" spc="-25" dirty="0">
                <a:solidFill>
                  <a:schemeClr val="tx1"/>
                </a:solidFill>
                <a:latin typeface="Baloo Bhai 2" panose="03080502040302020200" pitchFamily="66" charset="0"/>
                <a:ea typeface="Arial" panose="020B0604020202020204" pitchFamily="34" charset="0"/>
                <a:cs typeface="Baloo Bhai 2" panose="03080502040302020200" pitchFamily="66" charset="0"/>
              </a:rPr>
              <a:t>Validation Error </a:t>
            </a: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અને </a:t>
            </a:r>
            <a:r>
              <a:rPr lang="gu-IN" sz="1200" kern="0" spc="-25" dirty="0">
                <a:latin typeface="Baloo Bhai 2" panose="03080502040302020200" pitchFamily="66" charset="0"/>
                <a:ea typeface="Arial" panose="020B0604020202020204" pitchFamily="34" charset="0"/>
                <a:cs typeface="Baloo Bhai 2" panose="03080502040302020200" pitchFamily="66" charset="0"/>
              </a:rPr>
              <a:t> </a:t>
            </a:r>
            <a:r>
              <a:rPr lang="gu-IN" sz="1200" b="1" kern="0" spc="-25" dirty="0">
                <a:latin typeface="Baloo Bhai 2" panose="03080502040302020200" pitchFamily="66" charset="0"/>
                <a:ea typeface="Arial" panose="020B0604020202020204" pitchFamily="34" charset="0"/>
                <a:cs typeface="Baloo Bhai 2" panose="03080502040302020200" pitchFamily="66" charset="0"/>
              </a:rPr>
              <a:t>succesfully Completed</a:t>
            </a:r>
            <a:r>
              <a:rPr lang="gu-IN" sz="1200" kern="0" spc="-25" dirty="0">
                <a:latin typeface="Baloo Bhai 2" panose="03080502040302020200" pitchFamily="66" charset="0"/>
                <a:ea typeface="Arial" panose="020B0604020202020204" pitchFamily="34" charset="0"/>
                <a:cs typeface="Baloo Bhai 2" panose="03080502040302020200" pitchFamily="66" charset="0"/>
              </a:rPr>
              <a:t> </a:t>
            </a:r>
            <a:r>
              <a:rPr lang="gu-IN" sz="12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એવા મેસેજ દેખાશે </a:t>
            </a:r>
            <a:endParaRPr lang="en-IN" sz="700"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9" name="Arrow: Right 18">
            <a:extLst>
              <a:ext uri="{FF2B5EF4-FFF2-40B4-BE49-F238E27FC236}">
                <a16:creationId xmlns:a16="http://schemas.microsoft.com/office/drawing/2014/main" id="{F5E1321D-A754-8478-A8AC-E700E6F70EDA}"/>
              </a:ext>
            </a:extLst>
          </p:cNvPr>
          <p:cNvSpPr/>
          <p:nvPr/>
        </p:nvSpPr>
        <p:spPr>
          <a:xfrm rot="16200000">
            <a:off x="10227348" y="5576448"/>
            <a:ext cx="508976" cy="81820"/>
          </a:xfrm>
          <a:prstGeom prst="rightArrow">
            <a:avLst/>
          </a:prstGeom>
          <a:solidFill>
            <a:srgbClr val="FF0000"/>
          </a:solidFill>
          <a:ln>
            <a:solidFill>
              <a:srgbClr val="002060"/>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4" name="Rectangle 3">
            <a:extLst>
              <a:ext uri="{FF2B5EF4-FFF2-40B4-BE49-F238E27FC236}">
                <a16:creationId xmlns:a16="http://schemas.microsoft.com/office/drawing/2014/main" id="{885F56C3-0A00-4A81-B52F-6AA72F5C67BC}"/>
              </a:ext>
            </a:extLst>
          </p:cNvPr>
          <p:cNvSpPr/>
          <p:nvPr/>
        </p:nvSpPr>
        <p:spPr>
          <a:xfrm>
            <a:off x="4245429" y="1203649"/>
            <a:ext cx="970383" cy="457200"/>
          </a:xfrm>
          <a:prstGeom prst="rect">
            <a:avLst/>
          </a:prstGeom>
          <a:solidFill>
            <a:schemeClr val="accent2">
              <a:lumMod val="20000"/>
              <a:lumOff val="80000"/>
            </a:schemeClr>
          </a:solidFill>
          <a:ln w="1905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latin typeface="Baloo Bhai 2" panose="03080502040302020200" pitchFamily="66" charset="0"/>
                <a:cs typeface="Baloo Bhai 2" panose="03080502040302020200" pitchFamily="66" charset="0"/>
              </a:rPr>
              <a:t>Step-1</a:t>
            </a:r>
            <a:endParaRPr lang="en-US" b="1" dirty="0">
              <a:latin typeface="Baloo Bhai 2" panose="03080502040302020200" pitchFamily="66" charset="0"/>
              <a:cs typeface="Baloo Bhai 2" panose="03080502040302020200" pitchFamily="66" charset="0"/>
            </a:endParaRPr>
          </a:p>
        </p:txBody>
      </p:sp>
      <p:sp>
        <p:nvSpPr>
          <p:cNvPr id="5" name="Rectangle 4">
            <a:extLst>
              <a:ext uri="{FF2B5EF4-FFF2-40B4-BE49-F238E27FC236}">
                <a16:creationId xmlns:a16="http://schemas.microsoft.com/office/drawing/2014/main" id="{62905D5C-CC64-D364-A472-3F1E6E0F2B6A}"/>
              </a:ext>
            </a:extLst>
          </p:cNvPr>
          <p:cNvSpPr/>
          <p:nvPr/>
        </p:nvSpPr>
        <p:spPr>
          <a:xfrm>
            <a:off x="6463721" y="5754443"/>
            <a:ext cx="970383" cy="457200"/>
          </a:xfrm>
          <a:prstGeom prst="rect">
            <a:avLst/>
          </a:prstGeom>
          <a:solidFill>
            <a:schemeClr val="accent2">
              <a:lumMod val="20000"/>
              <a:lumOff val="80000"/>
            </a:schemeClr>
          </a:solidFill>
          <a:ln w="1905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latin typeface="Baloo Bhai 2" panose="03080502040302020200" pitchFamily="66" charset="0"/>
                <a:cs typeface="Baloo Bhai 2" panose="03080502040302020200" pitchFamily="66" charset="0"/>
              </a:rPr>
              <a:t>Step-2</a:t>
            </a:r>
            <a:endParaRPr lang="en-US" b="1" dirty="0">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3892488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16DF9BD-8634-E2C0-F364-2C0A14B08755}"/>
              </a:ext>
            </a:extLst>
          </p:cNvPr>
          <p:cNvSpPr txBox="1"/>
          <p:nvPr/>
        </p:nvSpPr>
        <p:spPr>
          <a:xfrm>
            <a:off x="6508836" y="1790574"/>
            <a:ext cx="5475346" cy="4567917"/>
          </a:xfrm>
          <a:prstGeom prst="rect">
            <a:avLst/>
          </a:prstGeom>
          <a:solidFill>
            <a:schemeClr val="accent1">
              <a:lumMod val="40000"/>
              <a:lumOff val="60000"/>
            </a:schemeClr>
          </a:solidFill>
          <a:ln w="19050">
            <a:solidFill>
              <a:srgbClr val="002060"/>
            </a:solidFill>
          </a:ln>
        </p:spPr>
        <p:txBody>
          <a:bodyPr wrap="square" rtlCol="0">
            <a:spAutoFit/>
          </a:bodyPr>
          <a:lstStyle/>
          <a:p>
            <a:pPr marL="349250" indent="-285750" algn="just">
              <a:spcBef>
                <a:spcPts val="455"/>
              </a:spcBef>
              <a:spcAft>
                <a:spcPts val="0"/>
              </a:spcAft>
              <a:buFont typeface="Arial" panose="020B0604020202020204" pitchFamily="34" charset="0"/>
              <a:buChar char="•"/>
            </a:pP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ઉપર </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Step-1&amp;2</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માં જણાવ્યા મુજબ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Excel File</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ને ડાઉનલોડ કરતા અહી બાજુમાં બતાવ્યા મુજબ ની માહિતી ભરવાની થશે.</a:t>
            </a:r>
          </a:p>
          <a:p>
            <a:pPr marL="349250" indent="-285750" algn="just">
              <a:spcBef>
                <a:spcPts val="455"/>
              </a:spcBef>
              <a:spcAft>
                <a:spcPts val="0"/>
              </a:spcAft>
              <a:buFont typeface="Arial" panose="020B0604020202020204" pitchFamily="34" charset="0"/>
              <a:buChar char="•"/>
            </a:pPr>
            <a:r>
              <a:rPr lang="gu-IN" kern="0" spc="-25" dirty="0">
                <a:latin typeface="Baloo Bhai 2" panose="03080502040302020200" pitchFamily="66" charset="0"/>
                <a:ea typeface="Arial" panose="020B0604020202020204" pitchFamily="34" charset="0"/>
                <a:cs typeface="Baloo Bhai 2" panose="03080502040302020200" pitchFamily="66" charset="0"/>
              </a:rPr>
              <a:t>જે </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ફાઇલમાં બતાવ્યા મુજબની વિગતો ભરવાની છે </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જ્યાં </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હા </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લખેલ છે તે કૉલમ ફરજિયાત ભરવાની છે</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a:t>
            </a:r>
          </a:p>
          <a:p>
            <a:pPr marL="349250" indent="-285750" algn="just">
              <a:spcBef>
                <a:spcPts val="455"/>
              </a:spcBef>
              <a:spcAft>
                <a:spcPts val="0"/>
              </a:spcAft>
              <a:buFont typeface="Arial" panose="020B0604020202020204" pitchFamily="34" charset="0"/>
              <a:buChar char="•"/>
            </a:pPr>
            <a:r>
              <a:rPr lang="gu-IN" kern="0" spc="-25" dirty="0">
                <a:latin typeface="Baloo Bhai 2" panose="03080502040302020200" pitchFamily="66" charset="0"/>
                <a:ea typeface="Arial" panose="020B0604020202020204" pitchFamily="34" charset="0"/>
                <a:cs typeface="Baloo Bhai 2" panose="03080502040302020200" pitchFamily="66" charset="0"/>
              </a:rPr>
              <a:t>વિગતો ભરાઈ ગયા બાદ </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તે ફાઈલને ઉપર જણાવ્યા મુજબના ફાઈલ ને ફરીથી અપલોડ કરવાની રેહશે </a:t>
            </a:r>
          </a:p>
          <a:p>
            <a:pPr marL="349250" indent="-285750" algn="just">
              <a:spcBef>
                <a:spcPts val="455"/>
              </a:spcBef>
              <a:spcAft>
                <a:spcPts val="0"/>
              </a:spcAft>
              <a:buFont typeface="Arial" panose="020B0604020202020204" pitchFamily="34" charset="0"/>
              <a:buChar char="•"/>
            </a:pP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જો ફાઇલમાં કોઈ પણ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Error</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નહીં હોય તો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Successfully</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Complete</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નો મેસેજ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Status</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માં દેખાશે </a:t>
            </a:r>
          </a:p>
          <a:p>
            <a:pPr marL="349250" indent="-285750" algn="just">
              <a:spcBef>
                <a:spcPts val="455"/>
              </a:spcBef>
              <a:spcAft>
                <a:spcPts val="0"/>
              </a:spcAft>
              <a:buFont typeface="Arial" panose="020B0604020202020204" pitchFamily="34" charset="0"/>
              <a:buChar char="•"/>
            </a:pP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જો કોઈ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Error</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હશે તો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Validation</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Errors</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દેખાશે </a:t>
            </a:r>
          </a:p>
          <a:p>
            <a:pPr marL="349250" indent="-285750" algn="just">
              <a:spcBef>
                <a:spcPts val="455"/>
              </a:spcBef>
              <a:spcAft>
                <a:spcPts val="0"/>
              </a:spcAft>
              <a:buFont typeface="Arial" panose="020B0604020202020204" pitchFamily="34" charset="0"/>
              <a:buChar char="•"/>
            </a:pP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ત્યારે તે ફાઈલને તમે ત્યાંથી ફરીથી ડાઉનલોડ કરી અને જે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Error</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હોય તેને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solved</a:t>
            </a:r>
            <a:r>
              <a:rPr lang="gu-IN" sz="1800" b="0" kern="0" spc="-25" dirty="0">
                <a:effectLst/>
                <a:latin typeface="Baloo Bhai 2" panose="03080502040302020200" pitchFamily="66" charset="0"/>
                <a:ea typeface="Arial" panose="020B0604020202020204" pitchFamily="34" charset="0"/>
                <a:cs typeface="Baloo Bhai 2" panose="03080502040302020200" pitchFamily="66" charset="0"/>
              </a:rPr>
              <a:t> કરી ફરીથી અપલોડ કરવાની રેહશે.</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(જે ફાઈલ ડાઉનલોડ કરેલ છે તે ફાઈલની sheet1 અને </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Instructions</a:t>
            </a: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 બાયડીફોલ્ટ જોવા મળશે માટે તેના નામમાં કોઈ ફેરફાર કરવો નહિ અને કોઈ વધારાની sheet ઉમેરવી નહિ તે ધ્યાનમાં રાખવું)</a:t>
            </a:r>
            <a:endParaRPr lang="en-US" sz="1800" b="1" kern="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2" name="TextBox 11">
            <a:extLst>
              <a:ext uri="{FF2B5EF4-FFF2-40B4-BE49-F238E27FC236}">
                <a16:creationId xmlns:a16="http://schemas.microsoft.com/office/drawing/2014/main" id="{E33D79F8-5ADB-05A7-2E96-72BAC495FF53}"/>
              </a:ext>
            </a:extLst>
          </p:cNvPr>
          <p:cNvSpPr txBox="1"/>
          <p:nvPr/>
        </p:nvSpPr>
        <p:spPr>
          <a:xfrm>
            <a:off x="3893051" y="93162"/>
            <a:ext cx="4405898" cy="738664"/>
          </a:xfrm>
          <a:prstGeom prst="rect">
            <a:avLst/>
          </a:prstGeom>
          <a:solidFill>
            <a:schemeClr val="accent2">
              <a:lumMod val="60000"/>
              <a:lumOff val="40000"/>
            </a:schemeClr>
          </a:solidFill>
          <a:ln>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Vendor Creation</a:t>
            </a:r>
          </a:p>
          <a:p>
            <a:pPr algn="ctr"/>
            <a:r>
              <a:rPr lang="gu-IN" sz="1800" b="1" kern="0" spc="-25" dirty="0">
                <a:effectLst/>
                <a:latin typeface="Baloo Bhai 2" panose="03080502040302020200" pitchFamily="66" charset="0"/>
                <a:ea typeface="Arial" panose="020B0604020202020204" pitchFamily="34" charset="0"/>
                <a:cs typeface="Baloo Bhai 2" panose="03080502040302020200" pitchFamily="66" charset="0"/>
              </a:rPr>
              <a:t>2</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800" b="1" u="sng" spc="-25" dirty="0">
                <a:effectLst/>
                <a:latin typeface="Baloo Bhai 2" panose="03080502040302020200" pitchFamily="66" charset="0"/>
                <a:ea typeface="Arial" panose="020B0604020202020204" pitchFamily="34" charset="0"/>
                <a:cs typeface="Baloo Bhai 2" panose="03080502040302020200" pitchFamily="66" charset="0"/>
              </a:rPr>
              <a:t>Multiple Vendor by Excel Entry Mode</a:t>
            </a:r>
            <a:r>
              <a:rPr lang="en-US" sz="18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800" b="1" kern="0" dirty="0">
              <a:effectLst/>
              <a:latin typeface="Baloo Bhai 2" panose="03080502040302020200" pitchFamily="66" charset="0"/>
              <a:ea typeface="Arial" panose="020B0604020202020204" pitchFamily="34" charset="0"/>
              <a:cs typeface="Baloo Bhai 2" panose="03080502040302020200" pitchFamily="66" charset="0"/>
            </a:endParaRPr>
          </a:p>
        </p:txBody>
      </p:sp>
      <p:graphicFrame>
        <p:nvGraphicFramePr>
          <p:cNvPr id="13" name="Table 12">
            <a:extLst>
              <a:ext uri="{FF2B5EF4-FFF2-40B4-BE49-F238E27FC236}">
                <a16:creationId xmlns:a16="http://schemas.microsoft.com/office/drawing/2014/main" id="{C5E9D4FC-ABB2-03CA-146C-F730CD792607}"/>
              </a:ext>
            </a:extLst>
          </p:cNvPr>
          <p:cNvGraphicFramePr>
            <a:graphicFrameLocks noGrp="1"/>
          </p:cNvGraphicFramePr>
          <p:nvPr>
            <p:extLst>
              <p:ext uri="{D42A27DB-BD31-4B8C-83A1-F6EECF244321}">
                <p14:modId xmlns:p14="http://schemas.microsoft.com/office/powerpoint/2010/main" val="1818079328"/>
              </p:ext>
            </p:extLst>
          </p:nvPr>
        </p:nvGraphicFramePr>
        <p:xfrm>
          <a:off x="341833" y="1790574"/>
          <a:ext cx="5980905" cy="4978366"/>
        </p:xfrm>
        <a:graphic>
          <a:graphicData uri="http://schemas.openxmlformats.org/drawingml/2006/table">
            <a:tbl>
              <a:tblPr firstRow="1" firstCol="1" bandRow="1">
                <a:tableStyleId>{5C22544A-7EE6-4342-B048-85BDC9FD1C3A}</a:tableStyleId>
              </a:tblPr>
              <a:tblGrid>
                <a:gridCol w="339249">
                  <a:extLst>
                    <a:ext uri="{9D8B030D-6E8A-4147-A177-3AD203B41FA5}">
                      <a16:colId xmlns:a16="http://schemas.microsoft.com/office/drawing/2014/main" val="1084062041"/>
                    </a:ext>
                  </a:extLst>
                </a:gridCol>
                <a:gridCol w="2081974">
                  <a:extLst>
                    <a:ext uri="{9D8B030D-6E8A-4147-A177-3AD203B41FA5}">
                      <a16:colId xmlns:a16="http://schemas.microsoft.com/office/drawing/2014/main" val="3078660176"/>
                    </a:ext>
                  </a:extLst>
                </a:gridCol>
                <a:gridCol w="2262351">
                  <a:extLst>
                    <a:ext uri="{9D8B030D-6E8A-4147-A177-3AD203B41FA5}">
                      <a16:colId xmlns:a16="http://schemas.microsoft.com/office/drawing/2014/main" val="1545032425"/>
                    </a:ext>
                  </a:extLst>
                </a:gridCol>
                <a:gridCol w="1297331">
                  <a:extLst>
                    <a:ext uri="{9D8B030D-6E8A-4147-A177-3AD203B41FA5}">
                      <a16:colId xmlns:a16="http://schemas.microsoft.com/office/drawing/2014/main" val="1808393149"/>
                    </a:ext>
                  </a:extLst>
                </a:gridCol>
              </a:tblGrid>
              <a:tr h="520594">
                <a:tc>
                  <a:txBody>
                    <a:bodyPr/>
                    <a:lstStyle/>
                    <a:p>
                      <a:pPr algn="ctr"/>
                      <a:r>
                        <a:rPr lang="gu-IN" sz="1200" b="1">
                          <a:effectLst/>
                          <a:latin typeface="Baloo Bhai 2" panose="03080502040302020200" pitchFamily="66" charset="0"/>
                          <a:cs typeface="Baloo Bhai 2" panose="03080502040302020200" pitchFamily="66" charset="0"/>
                        </a:rPr>
                        <a:t>ક્રમ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PFMS સોફ્ટવેરના આધારેસ્ટેપ</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વિગત</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વિગત ભરવી ફરજીયાત છે હા/ 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5259376"/>
                  </a:ext>
                </a:extLst>
              </a:tr>
              <a:tr h="182664">
                <a:tc>
                  <a:txBody>
                    <a:bodyPr/>
                    <a:lstStyle/>
                    <a:p>
                      <a:pPr algn="ctr"/>
                      <a:r>
                        <a:rPr lang="en-US" sz="1200" b="1">
                          <a:effectLst/>
                          <a:latin typeface="Baloo Bhai 2" panose="03080502040302020200" pitchFamily="66" charset="0"/>
                          <a:cs typeface="Baloo Bhai 2" panose="03080502040302020200" pitchFamily="66" charset="0"/>
                        </a:rPr>
                        <a:t>1</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Vendor Name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પાર્ટીનું નામ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3749589"/>
                  </a:ext>
                </a:extLst>
              </a:tr>
              <a:tr h="182664">
                <a:tc>
                  <a:txBody>
                    <a:bodyPr/>
                    <a:lstStyle/>
                    <a:p>
                      <a:pPr algn="ctr"/>
                      <a:r>
                        <a:rPr lang="en-US" sz="1200" b="1">
                          <a:effectLst/>
                          <a:latin typeface="Baloo Bhai 2" panose="03080502040302020200" pitchFamily="66" charset="0"/>
                          <a:cs typeface="Baloo Bhai 2" panose="03080502040302020200" pitchFamily="66" charset="0"/>
                        </a:rPr>
                        <a:t>2</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FatherHusband Name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પાર્ટીના પિતા/પતિનું નામ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5878604"/>
                  </a:ext>
                </a:extLst>
              </a:tr>
              <a:tr h="182664">
                <a:tc>
                  <a:txBody>
                    <a:bodyPr/>
                    <a:lstStyle/>
                    <a:p>
                      <a:pPr algn="ctr"/>
                      <a:r>
                        <a:rPr lang="en-US" sz="1200" b="1">
                          <a:effectLst/>
                          <a:latin typeface="Baloo Bhai 2" panose="03080502040302020200" pitchFamily="66" charset="0"/>
                          <a:cs typeface="Baloo Bhai 2" panose="03080502040302020200" pitchFamily="66" charset="0"/>
                        </a:rPr>
                        <a:t>3</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DOB</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જન્મતારીખ</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3607739"/>
                  </a:ext>
                </a:extLst>
              </a:tr>
              <a:tr h="182664">
                <a:tc>
                  <a:txBody>
                    <a:bodyPr/>
                    <a:lstStyle/>
                    <a:p>
                      <a:pPr algn="ctr"/>
                      <a:r>
                        <a:rPr lang="en-US" sz="1200" b="1">
                          <a:effectLst/>
                          <a:latin typeface="Baloo Bhai 2" panose="03080502040302020200" pitchFamily="66" charset="0"/>
                          <a:cs typeface="Baloo Bhai 2" panose="03080502040302020200" pitchFamily="66" charset="0"/>
                        </a:rPr>
                        <a:t>4</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PAN Number</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પાનકાર્ડ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6030636"/>
                  </a:ext>
                </a:extLst>
              </a:tr>
              <a:tr h="182664">
                <a:tc>
                  <a:txBody>
                    <a:bodyPr/>
                    <a:lstStyle/>
                    <a:p>
                      <a:pPr algn="ctr"/>
                      <a:r>
                        <a:rPr lang="en-US" sz="1200" b="1">
                          <a:effectLst/>
                          <a:latin typeface="Baloo Bhai 2" panose="03080502040302020200" pitchFamily="66" charset="0"/>
                          <a:cs typeface="Baloo Bhai 2" panose="03080502040302020200" pitchFamily="66" charset="0"/>
                        </a:rPr>
                        <a:t>5</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Aadhaar Number</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આધાર કાર્ડ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ના</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0884853"/>
                  </a:ext>
                </a:extLst>
              </a:tr>
              <a:tr h="182664">
                <a:tc>
                  <a:txBody>
                    <a:bodyPr/>
                    <a:lstStyle/>
                    <a:p>
                      <a:pPr algn="ctr"/>
                      <a:r>
                        <a:rPr lang="en-US" sz="1200" b="1">
                          <a:effectLst/>
                          <a:latin typeface="Baloo Bhai 2" panose="03080502040302020200" pitchFamily="66" charset="0"/>
                          <a:cs typeface="Baloo Bhai 2" panose="03080502040302020200" pitchFamily="66" charset="0"/>
                        </a:rPr>
                        <a:t>6</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TAN Number</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ટાન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9608758"/>
                  </a:ext>
                </a:extLst>
              </a:tr>
              <a:tr h="182664">
                <a:tc>
                  <a:txBody>
                    <a:bodyPr/>
                    <a:lstStyle/>
                    <a:p>
                      <a:pPr algn="ctr"/>
                      <a:r>
                        <a:rPr lang="en-US" sz="1200" b="1">
                          <a:effectLst/>
                          <a:latin typeface="Baloo Bhai 2" panose="03080502040302020200" pitchFamily="66" charset="0"/>
                          <a:cs typeface="Baloo Bhai 2" panose="03080502040302020200" pitchFamily="66" charset="0"/>
                        </a:rPr>
                        <a:t>7</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TIN Number</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ટીન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4621919"/>
                  </a:ext>
                </a:extLst>
              </a:tr>
              <a:tr h="182664">
                <a:tc>
                  <a:txBody>
                    <a:bodyPr/>
                    <a:lstStyle/>
                    <a:p>
                      <a:pPr algn="ctr"/>
                      <a:r>
                        <a:rPr lang="en-US" sz="1200" b="1">
                          <a:effectLst/>
                          <a:latin typeface="Baloo Bhai 2" panose="03080502040302020200" pitchFamily="66" charset="0"/>
                          <a:cs typeface="Baloo Bhai 2" panose="03080502040302020200" pitchFamily="66" charset="0"/>
                        </a:rPr>
                        <a:t>8</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Service TaxNo</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સર્વિસ ટેક્ષ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5713717"/>
                  </a:ext>
                </a:extLst>
              </a:tr>
              <a:tr h="182664">
                <a:tc>
                  <a:txBody>
                    <a:bodyPr/>
                    <a:lstStyle/>
                    <a:p>
                      <a:pPr algn="ctr"/>
                      <a:r>
                        <a:rPr lang="en-US" sz="1200" b="1">
                          <a:effectLst/>
                          <a:latin typeface="Baloo Bhai 2" panose="03080502040302020200" pitchFamily="66" charset="0"/>
                          <a:cs typeface="Baloo Bhai 2" panose="03080502040302020200" pitchFamily="66" charset="0"/>
                        </a:rPr>
                        <a:t>9</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Address1</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પાર્ટીનું સરનામું-૧</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139261"/>
                  </a:ext>
                </a:extLst>
              </a:tr>
              <a:tr h="182664">
                <a:tc>
                  <a:txBody>
                    <a:bodyPr/>
                    <a:lstStyle/>
                    <a:p>
                      <a:pPr algn="ctr"/>
                      <a:r>
                        <a:rPr lang="en-US" sz="1200" b="1">
                          <a:effectLst/>
                          <a:latin typeface="Baloo Bhai 2" panose="03080502040302020200" pitchFamily="66" charset="0"/>
                          <a:cs typeface="Baloo Bhai 2" panose="03080502040302020200" pitchFamily="66" charset="0"/>
                        </a:rPr>
                        <a:t>10</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Address2</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પાર્ટીનું સરનામું-૨(ગામ)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3527811"/>
                  </a:ext>
                </a:extLst>
              </a:tr>
              <a:tr h="182664">
                <a:tc>
                  <a:txBody>
                    <a:bodyPr/>
                    <a:lstStyle/>
                    <a:p>
                      <a:pPr algn="ctr"/>
                      <a:r>
                        <a:rPr lang="en-US" sz="1200" b="1">
                          <a:effectLst/>
                          <a:latin typeface="Baloo Bhai 2" panose="03080502040302020200" pitchFamily="66" charset="0"/>
                          <a:cs typeface="Baloo Bhai 2" panose="03080502040302020200" pitchFamily="66" charset="0"/>
                        </a:rPr>
                        <a:t>11</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Address3</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પાર્ટીનું સરનામું-૩(તાલુકો)</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4400794"/>
                  </a:ext>
                </a:extLst>
              </a:tr>
              <a:tr h="182664">
                <a:tc>
                  <a:txBody>
                    <a:bodyPr/>
                    <a:lstStyle/>
                    <a:p>
                      <a:pPr algn="ctr"/>
                      <a:r>
                        <a:rPr lang="en-US" sz="1200" b="1">
                          <a:effectLst/>
                          <a:latin typeface="Baloo Bhai 2" panose="03080502040302020200" pitchFamily="66" charset="0"/>
                          <a:cs typeface="Baloo Bhai 2" panose="03080502040302020200" pitchFamily="66" charset="0"/>
                        </a:rPr>
                        <a:t>12</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City</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શહેરનું નામ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2869251"/>
                  </a:ext>
                </a:extLst>
              </a:tr>
              <a:tr h="182664">
                <a:tc>
                  <a:txBody>
                    <a:bodyPr/>
                    <a:lstStyle/>
                    <a:p>
                      <a:pPr algn="ctr"/>
                      <a:r>
                        <a:rPr lang="en-US" sz="1200" b="1">
                          <a:effectLst/>
                          <a:latin typeface="Baloo Bhai 2" panose="03080502040302020200" pitchFamily="66" charset="0"/>
                          <a:cs typeface="Baloo Bhai 2" panose="03080502040302020200" pitchFamily="66" charset="0"/>
                        </a:rPr>
                        <a:t>13</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Country</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દેશનું નામ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6311322"/>
                  </a:ext>
                </a:extLst>
              </a:tr>
              <a:tr h="182664">
                <a:tc>
                  <a:txBody>
                    <a:bodyPr/>
                    <a:lstStyle/>
                    <a:p>
                      <a:pPr algn="ctr"/>
                      <a:r>
                        <a:rPr lang="en-US" sz="1200" b="1">
                          <a:effectLst/>
                          <a:latin typeface="Baloo Bhai 2" panose="03080502040302020200" pitchFamily="66" charset="0"/>
                          <a:cs typeface="Baloo Bhai 2" panose="03080502040302020200" pitchFamily="66" charset="0"/>
                        </a:rPr>
                        <a:t>14</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State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રાજ્યનું નામ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2760882"/>
                  </a:ext>
                </a:extLst>
              </a:tr>
              <a:tr h="182664">
                <a:tc>
                  <a:txBody>
                    <a:bodyPr/>
                    <a:lstStyle/>
                    <a:p>
                      <a:pPr algn="ctr"/>
                      <a:r>
                        <a:rPr lang="en-US" sz="1200" b="1">
                          <a:effectLst/>
                          <a:latin typeface="Baloo Bhai 2" panose="03080502040302020200" pitchFamily="66" charset="0"/>
                          <a:cs typeface="Baloo Bhai 2" panose="03080502040302020200" pitchFamily="66" charset="0"/>
                        </a:rPr>
                        <a:t>15</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District</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જીલ્લાનું નામ</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5292223"/>
                  </a:ext>
                </a:extLst>
              </a:tr>
              <a:tr h="182664">
                <a:tc>
                  <a:txBody>
                    <a:bodyPr/>
                    <a:lstStyle/>
                    <a:p>
                      <a:pPr algn="ctr"/>
                      <a:r>
                        <a:rPr lang="en-US" sz="1200" b="1">
                          <a:effectLst/>
                          <a:latin typeface="Baloo Bhai 2" panose="03080502040302020200" pitchFamily="66" charset="0"/>
                          <a:cs typeface="Baloo Bhai 2" panose="03080502040302020200" pitchFamily="66" charset="0"/>
                        </a:rPr>
                        <a:t>16</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Pincode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પીન કોડ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7400098"/>
                  </a:ext>
                </a:extLst>
              </a:tr>
              <a:tr h="182664">
                <a:tc>
                  <a:txBody>
                    <a:bodyPr/>
                    <a:lstStyle/>
                    <a:p>
                      <a:pPr algn="ctr"/>
                      <a:r>
                        <a:rPr lang="en-US" sz="1200" b="1">
                          <a:effectLst/>
                          <a:latin typeface="Baloo Bhai 2" panose="03080502040302020200" pitchFamily="66" charset="0"/>
                          <a:cs typeface="Baloo Bhai 2" panose="03080502040302020200" pitchFamily="66" charset="0"/>
                        </a:rPr>
                        <a:t>17</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Mobile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મોબાઈલ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2018781"/>
                  </a:ext>
                </a:extLst>
              </a:tr>
              <a:tr h="182664">
                <a:tc>
                  <a:txBody>
                    <a:bodyPr/>
                    <a:lstStyle/>
                    <a:p>
                      <a:pPr algn="ctr"/>
                      <a:r>
                        <a:rPr lang="en-US" sz="1200" b="1">
                          <a:effectLst/>
                          <a:latin typeface="Baloo Bhai 2" panose="03080502040302020200" pitchFamily="66" charset="0"/>
                          <a:cs typeface="Baloo Bhai 2" panose="03080502040302020200" pitchFamily="66" charset="0"/>
                        </a:rPr>
                        <a:t>18</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Phone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ટેલીફોન નંબર</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ના</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708307"/>
                  </a:ext>
                </a:extLst>
              </a:tr>
              <a:tr h="182664">
                <a:tc>
                  <a:txBody>
                    <a:bodyPr/>
                    <a:lstStyle/>
                    <a:p>
                      <a:pPr algn="ctr"/>
                      <a:r>
                        <a:rPr lang="en-US" sz="1200" b="1">
                          <a:effectLst/>
                          <a:latin typeface="Baloo Bhai 2" panose="03080502040302020200" pitchFamily="66" charset="0"/>
                          <a:cs typeface="Baloo Bhai 2" panose="03080502040302020200" pitchFamily="66" charset="0"/>
                        </a:rPr>
                        <a:t>19</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Email</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ઈ-મેલ એડ્રેસ</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3653704"/>
                  </a:ext>
                </a:extLst>
              </a:tr>
              <a:tr h="327684">
                <a:tc>
                  <a:txBody>
                    <a:bodyPr/>
                    <a:lstStyle/>
                    <a:p>
                      <a:pPr algn="ctr"/>
                      <a:r>
                        <a:rPr lang="en-US" sz="1200" b="1">
                          <a:effectLst/>
                          <a:latin typeface="Baloo Bhai 2" panose="03080502040302020200" pitchFamily="66" charset="0"/>
                          <a:cs typeface="Baloo Bhai 2" panose="03080502040302020200" pitchFamily="66" charset="0"/>
                        </a:rPr>
                        <a:t>20</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Bank Name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cs typeface="Baloo Bhai 2" panose="03080502040302020200" pitchFamily="66" charset="0"/>
                        </a:rPr>
                        <a:t>બેંકનું નામ(પાસબુક મુજબ પૂરું લખવું)</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3456474"/>
                  </a:ext>
                </a:extLst>
              </a:tr>
              <a:tr h="327684">
                <a:tc>
                  <a:txBody>
                    <a:bodyPr/>
                    <a:lstStyle/>
                    <a:p>
                      <a:pPr algn="ctr"/>
                      <a:r>
                        <a:rPr lang="en-US" sz="1200" b="1">
                          <a:effectLst/>
                          <a:latin typeface="Baloo Bhai 2" panose="03080502040302020200" pitchFamily="66" charset="0"/>
                          <a:cs typeface="Baloo Bhai 2" panose="03080502040302020200" pitchFamily="66" charset="0"/>
                        </a:rPr>
                        <a:t>21</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IFSCCode</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બેંક/બ્રાંચનો</a:t>
                      </a:r>
                      <a:r>
                        <a:rPr lang="en-US" sz="1200" b="1">
                          <a:effectLst/>
                          <a:latin typeface="Baloo Bhai 2" panose="03080502040302020200" pitchFamily="66" charset="0"/>
                          <a:cs typeface="Baloo Bhai 2" panose="03080502040302020200" pitchFamily="66" charset="0"/>
                        </a:rPr>
                        <a:t> IFSC </a:t>
                      </a:r>
                      <a:r>
                        <a:rPr lang="gu-IN" sz="1200" b="1">
                          <a:effectLst/>
                          <a:latin typeface="Baloo Bhai 2" panose="03080502040302020200" pitchFamily="66" charset="0"/>
                          <a:cs typeface="Baloo Bhai 2" panose="03080502040302020200" pitchFamily="66" charset="0"/>
                        </a:rPr>
                        <a:t>કોડ(પાસબુક મુજબ)</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a:effectLst/>
                          <a:latin typeface="Baloo Bhai 2" panose="03080502040302020200" pitchFamily="66" charset="0"/>
                          <a:cs typeface="Baloo Bhai 2" panose="03080502040302020200" pitchFamily="66" charset="0"/>
                        </a:rPr>
                        <a:t>હા</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3405133"/>
                  </a:ext>
                </a:extLst>
              </a:tr>
              <a:tr h="327684">
                <a:tc>
                  <a:txBody>
                    <a:bodyPr/>
                    <a:lstStyle/>
                    <a:p>
                      <a:pPr algn="ctr"/>
                      <a:r>
                        <a:rPr lang="en-US" sz="1200" b="1">
                          <a:effectLst/>
                          <a:latin typeface="Baloo Bhai 2" panose="03080502040302020200" pitchFamily="66" charset="0"/>
                          <a:cs typeface="Baloo Bhai 2" panose="03080502040302020200" pitchFamily="66" charset="0"/>
                        </a:rPr>
                        <a:t>22</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Account Number</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પાર્ટીનો ખાતા નંબર(પાસબુક મુજબ)</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હા</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1167" marR="6116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5491272"/>
                  </a:ext>
                </a:extLst>
              </a:tr>
            </a:tbl>
          </a:graphicData>
        </a:graphic>
      </p:graphicFrame>
      <p:pic>
        <p:nvPicPr>
          <p:cNvPr id="3" name="Picture 2">
            <a:extLst>
              <a:ext uri="{FF2B5EF4-FFF2-40B4-BE49-F238E27FC236}">
                <a16:creationId xmlns:a16="http://schemas.microsoft.com/office/drawing/2014/main" id="{D7240917-CC56-B32D-8A2C-0FE0D2F040FD}"/>
              </a:ext>
            </a:extLst>
          </p:cNvPr>
          <p:cNvPicPr>
            <a:picLocks noChangeAspect="1"/>
          </p:cNvPicPr>
          <p:nvPr/>
        </p:nvPicPr>
        <p:blipFill>
          <a:blip r:embed="rId2"/>
          <a:stretch>
            <a:fillRect/>
          </a:stretch>
        </p:blipFill>
        <p:spPr>
          <a:xfrm>
            <a:off x="207818" y="831826"/>
            <a:ext cx="11776364" cy="829400"/>
          </a:xfrm>
          <a:prstGeom prst="rect">
            <a:avLst/>
          </a:prstGeom>
          <a:ln w="19050">
            <a:solidFill>
              <a:srgbClr val="002060"/>
            </a:solidFill>
          </a:ln>
        </p:spPr>
      </p:pic>
    </p:spTree>
    <p:extLst>
      <p:ext uri="{BB962C8B-B14F-4D97-AF65-F5344CB8AC3E}">
        <p14:creationId xmlns:p14="http://schemas.microsoft.com/office/powerpoint/2010/main" val="119610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EB0AA3-55CA-62DB-7AF7-134ABB0A0C2F}"/>
              </a:ext>
            </a:extLst>
          </p:cNvPr>
          <p:cNvSpPr txBox="1"/>
          <p:nvPr/>
        </p:nvSpPr>
        <p:spPr>
          <a:xfrm>
            <a:off x="7511846" y="831825"/>
            <a:ext cx="4366877" cy="4893647"/>
          </a:xfrm>
          <a:prstGeom prst="rect">
            <a:avLst/>
          </a:prstGeom>
          <a:solidFill>
            <a:schemeClr val="accent1">
              <a:lumMod val="40000"/>
              <a:lumOff val="60000"/>
            </a:schemeClr>
          </a:solidFill>
          <a:ln>
            <a:solidFill>
              <a:srgbClr val="002060"/>
            </a:solidFill>
          </a:ln>
        </p:spPr>
        <p:txBody>
          <a:bodyPr wrap="square" rtlCol="0">
            <a:spAutoFit/>
          </a:bodyPr>
          <a:lstStyle/>
          <a:p>
            <a:pPr algn="just"/>
            <a:r>
              <a:rPr lang="en-US" sz="1600" b="1" u="sng" kern="0" spc="-25" dirty="0">
                <a:effectLst/>
                <a:latin typeface="Baloo Bhai 2" panose="03080502040302020200" pitchFamily="66" charset="0"/>
                <a:ea typeface="Arial" panose="020B0604020202020204" pitchFamily="34" charset="0"/>
              </a:rPr>
              <a:t>All Ready Registered Vendor Search and Mapped</a:t>
            </a:r>
            <a:endParaRPr lang="gu-IN" sz="160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pP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ઉપર જે બે પદ્ધતિ આપડે જોઈ તેમાં જયારે કોઈ </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Vendor PFMS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માં રજીસ્ટર નથી તની માટે હતી. પરંતુ જો કોઈ </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પહેલેથી જ રજીસ્ટર છે ત્યારે અહી બાજુમાં દર્શાવેલ સ્ક્રીન શૉટ મુજબ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1.Vendor Name </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2.Unique Code </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3.Account Number </a:t>
            </a:r>
            <a:r>
              <a:rPr lang="gu-IN" sz="1400" kern="0" spc="-25" dirty="0">
                <a:effectLst/>
                <a:latin typeface="Baloo Bhai 2" panose="03080502040302020200" pitchFamily="66" charset="0"/>
                <a:ea typeface="Arial" panose="020B0604020202020204" pitchFamily="34" charset="0"/>
                <a:cs typeface="Baloo Bhai 2" panose="03080502040302020200" pitchFamily="66" charset="0"/>
              </a:rPr>
              <a:t>આ ત્રણ માહિતી ની મદદથી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Search Criteria</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દ્વારા જોઈ શકાશે કે કોઈ  </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અન્ય કોઈ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PFMS</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યુઝર્સ દ્વારા અગાઉથી બનાવેલ છે અને જો બનાવેલ હશે તો તે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Name</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Unique</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Code</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અને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Account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Number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થી નીચે મુજબના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Search Criteria</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થી આપડી </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એજન્સી સાથે સીધા જ મેપ કરી શકાશે.</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spcAft>
                <a:spcPts val="0"/>
              </a:spcAft>
              <a:buFont typeface="+mj-lt"/>
              <a:buAutoNum type="arabicPeriod"/>
            </a:pPr>
            <a:r>
              <a:rPr lang="en-US" sz="1400" b="1"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Vendor registered by me</a:t>
            </a:r>
            <a:r>
              <a:rPr lang="en-US"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a:t>
            </a:r>
            <a:r>
              <a:rPr lang="gu-IN"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આપના યુઝરથી બનાવેલ </a:t>
            </a:r>
            <a:r>
              <a:rPr lang="en-US" sz="1400" b="1" kern="0"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ની યાદી જોવા માટે.</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spcAft>
                <a:spcPts val="0"/>
              </a:spcAft>
              <a:buFont typeface="+mj-lt"/>
              <a:buAutoNum type="arabicPeriod"/>
            </a:pPr>
            <a:r>
              <a:rPr lang="en-US" sz="1400" b="1"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Vendor mapped but registered by others</a:t>
            </a:r>
            <a:r>
              <a:rPr lang="en-US"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a:t>
            </a:r>
            <a:r>
              <a:rPr lang="gu-IN"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બીજા દ્વારા બનાવેલ  </a:t>
            </a:r>
            <a:r>
              <a:rPr lang="en-US" sz="1400" b="1" kern="0"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 કે જેને આપની </a:t>
            </a:r>
            <a:r>
              <a:rPr lang="en-US" sz="1400" b="1" kern="0" dirty="0">
                <a:effectLst/>
                <a:latin typeface="Baloo Bhai 2" panose="03080502040302020200" pitchFamily="66" charset="0"/>
                <a:ea typeface="Arial" panose="020B0604020202020204" pitchFamily="34" charset="0"/>
                <a:cs typeface="Baloo Bhai 2" panose="03080502040302020200" pitchFamily="66" charset="0"/>
              </a:rPr>
              <a:t>Agencies</a:t>
            </a:r>
            <a:r>
              <a:rPr lang="en-US" sz="1400" b="0" kern="0" dirty="0">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 માં મેપ કરેલ છે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spcAft>
                <a:spcPts val="0"/>
              </a:spcAft>
              <a:buFont typeface="+mj-lt"/>
              <a:buAutoNum type="arabicPeriod"/>
            </a:pPr>
            <a:r>
              <a:rPr lang="en-US" sz="1400" b="1"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Vendor not mapped with me</a:t>
            </a:r>
            <a:r>
              <a:rPr lang="en-US"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a:t>
            </a:r>
            <a:r>
              <a:rPr lang="gu-IN"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બીજા દ્વારા બનાવેલ </a:t>
            </a:r>
            <a:r>
              <a:rPr lang="en-US" sz="1400" b="1" kern="0"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 ને મેપ કરવા માટે</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spcAft>
                <a:spcPts val="0"/>
              </a:spcAft>
              <a:buFont typeface="+mj-lt"/>
              <a:buAutoNum type="arabicPeriod"/>
            </a:pPr>
            <a:r>
              <a:rPr lang="en-US" sz="1400" b="1"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Agencies not my Vendor→</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આપના દ્વારા કે બીજા દ્વારા બનાવેલ એજન્સીને </a:t>
            </a:r>
            <a:r>
              <a:rPr lang="en-US" sz="1400" b="1" kern="0"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 તરીકે મેપ કરવા માટે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342900" lvl="0" indent="-342900">
              <a:spcAft>
                <a:spcPts val="0"/>
              </a:spcAft>
              <a:buFont typeface="+mj-lt"/>
              <a:buAutoNum type="arabicPeriod"/>
            </a:pPr>
            <a:r>
              <a:rPr lang="en-US" sz="1400" b="1"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Agencies Mapped as my Vendor</a:t>
            </a:r>
            <a:r>
              <a:rPr lang="en-US" sz="1400" b="0" kern="0" dirty="0">
                <a:solidFill>
                  <a:schemeClr val="accent2">
                    <a:lumMod val="50000"/>
                  </a:schemeClr>
                </a:solidFill>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dirty="0">
                <a:effectLst/>
                <a:latin typeface="Baloo Bhai 2" panose="03080502040302020200" pitchFamily="66" charset="0"/>
                <a:ea typeface="Arial" panose="020B0604020202020204" pitchFamily="34" charset="0"/>
                <a:cs typeface="Baloo Bhai 2" panose="03080502040302020200" pitchFamily="66" charset="0"/>
              </a:rPr>
              <a:t> તરીકે મેપ કરેલ એજન્સીને ની યાદી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8" name="TextBox 7">
            <a:extLst>
              <a:ext uri="{FF2B5EF4-FFF2-40B4-BE49-F238E27FC236}">
                <a16:creationId xmlns:a16="http://schemas.microsoft.com/office/drawing/2014/main" id="{1FCF4F53-6812-E870-03D4-02685BCFDDCD}"/>
              </a:ext>
            </a:extLst>
          </p:cNvPr>
          <p:cNvSpPr txBox="1"/>
          <p:nvPr/>
        </p:nvSpPr>
        <p:spPr>
          <a:xfrm>
            <a:off x="3893050" y="93162"/>
            <a:ext cx="5339439" cy="738664"/>
          </a:xfrm>
          <a:prstGeom prst="rect">
            <a:avLst/>
          </a:prstGeom>
          <a:solidFill>
            <a:schemeClr val="accent2">
              <a:lumMod val="60000"/>
              <a:lumOff val="40000"/>
            </a:schemeClr>
          </a:solidFill>
          <a:ln>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Vendor Creation</a:t>
            </a:r>
          </a:p>
          <a:p>
            <a:pPr algn="ctr"/>
            <a:r>
              <a:rPr lang="en-US" sz="1800" b="1" kern="0" spc="-25" dirty="0">
                <a:effectLst/>
                <a:latin typeface="Baloo Bhai 2" panose="03080502040302020200" pitchFamily="66" charset="0"/>
                <a:ea typeface="Arial" panose="020B0604020202020204" pitchFamily="34" charset="0"/>
              </a:rPr>
              <a:t>3)  </a:t>
            </a:r>
            <a:r>
              <a:rPr lang="en-US" sz="1800" b="1" u="sng" kern="0" spc="-25" dirty="0">
                <a:effectLst/>
                <a:latin typeface="Baloo Bhai 2" panose="03080502040302020200" pitchFamily="66" charset="0"/>
                <a:ea typeface="Arial" panose="020B0604020202020204" pitchFamily="34" charset="0"/>
              </a:rPr>
              <a:t>All Ready Registered Vendor Search and Mapped </a:t>
            </a:r>
            <a:endParaRPr lang="en-US" sz="1800" b="1" kern="0" dirty="0">
              <a:effectLst/>
              <a:latin typeface="Arial" panose="020B0604020202020204" pitchFamily="34" charset="0"/>
              <a:ea typeface="Arial" panose="020B0604020202020204" pitchFamily="34" charset="0"/>
            </a:endParaRPr>
          </a:p>
        </p:txBody>
      </p:sp>
      <p:pic>
        <p:nvPicPr>
          <p:cNvPr id="9" name="Picture 8">
            <a:extLst>
              <a:ext uri="{FF2B5EF4-FFF2-40B4-BE49-F238E27FC236}">
                <a16:creationId xmlns:a16="http://schemas.microsoft.com/office/drawing/2014/main" id="{429D9EC7-991E-0562-7709-ED4B859CFF75}"/>
              </a:ext>
            </a:extLst>
          </p:cNvPr>
          <p:cNvPicPr>
            <a:picLocks noChangeAspect="1"/>
          </p:cNvPicPr>
          <p:nvPr/>
        </p:nvPicPr>
        <p:blipFill>
          <a:blip r:embed="rId2"/>
          <a:srcRect/>
          <a:stretch>
            <a:fillRect/>
          </a:stretch>
        </p:blipFill>
        <p:spPr bwMode="auto">
          <a:xfrm>
            <a:off x="113229" y="831825"/>
            <a:ext cx="7241300" cy="4811891"/>
          </a:xfrm>
          <a:prstGeom prst="rect">
            <a:avLst/>
          </a:prstGeom>
          <a:solidFill>
            <a:srgbClr val="002060"/>
          </a:solidFill>
          <a:ln w="9525">
            <a:solidFill>
              <a:srgbClr val="002060"/>
            </a:solidFill>
            <a:miter lim="800000"/>
            <a:headEnd/>
            <a:tailEnd/>
          </a:ln>
        </p:spPr>
      </p:pic>
      <p:sp>
        <p:nvSpPr>
          <p:cNvPr id="10" name="TextBox 9">
            <a:extLst>
              <a:ext uri="{FF2B5EF4-FFF2-40B4-BE49-F238E27FC236}">
                <a16:creationId xmlns:a16="http://schemas.microsoft.com/office/drawing/2014/main" id="{FF508631-6E96-764E-AB49-2F0C954D8EF6}"/>
              </a:ext>
            </a:extLst>
          </p:cNvPr>
          <p:cNvSpPr txBox="1"/>
          <p:nvPr/>
        </p:nvSpPr>
        <p:spPr>
          <a:xfrm>
            <a:off x="232998" y="5783416"/>
            <a:ext cx="11645725" cy="959237"/>
          </a:xfrm>
          <a:prstGeom prst="rect">
            <a:avLst/>
          </a:prstGeom>
          <a:solidFill>
            <a:schemeClr val="accent2">
              <a:lumMod val="20000"/>
              <a:lumOff val="80000"/>
            </a:schemeClr>
          </a:solidFill>
          <a:ln>
            <a:solidFill>
              <a:srgbClr val="002060"/>
            </a:solidFill>
          </a:ln>
        </p:spPr>
        <p:txBody>
          <a:bodyPr wrap="square" rtlCol="0">
            <a:spAutoFit/>
          </a:bodyPr>
          <a:lstStyle/>
          <a:p>
            <a:pPr algn="ctr"/>
            <a:r>
              <a:rPr lang="gu-IN" sz="1800" b="1" u="sng" kern="0" spc="-25" dirty="0">
                <a:effectLst/>
                <a:latin typeface="Baloo Bhai 2" panose="03080502040302020200" pitchFamily="66" charset="0"/>
                <a:ea typeface="Arial" panose="020B0604020202020204" pitchFamily="34" charset="0"/>
                <a:cs typeface="Baloo Bhai 2" panose="03080502040302020200" pitchFamily="66" charset="0"/>
              </a:rPr>
              <a:t>4) </a:t>
            </a:r>
            <a:r>
              <a:rPr lang="en-US" sz="1800" b="1" u="sng" kern="0" spc="-25" dirty="0">
                <a:effectLst/>
                <a:latin typeface="Baloo Bhai 2" panose="03080502040302020200" pitchFamily="66" charset="0"/>
                <a:ea typeface="Arial" panose="020B0604020202020204" pitchFamily="34" charset="0"/>
                <a:cs typeface="Baloo Bhai 2" panose="03080502040302020200" pitchFamily="66" charset="0"/>
              </a:rPr>
              <a:t>All Vendor</a:t>
            </a:r>
            <a:r>
              <a:rPr lang="gu-IN" sz="1800" b="1" u="sng"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800" b="1" u="sng" kern="0" spc="-25" dirty="0">
                <a:effectLst/>
                <a:latin typeface="Baloo Bhai 2" panose="03080502040302020200" pitchFamily="66" charset="0"/>
                <a:ea typeface="Arial" panose="020B0604020202020204" pitchFamily="34" charset="0"/>
                <a:cs typeface="Baloo Bhai 2" panose="03080502040302020200" pitchFamily="66" charset="0"/>
              </a:rPr>
              <a:t>Details Download in Excel Sheet</a:t>
            </a:r>
            <a:endParaRPr lang="en-US" b="1" u="sng" spc="-25" dirty="0">
              <a:solidFill>
                <a:srgbClr val="7030A0"/>
              </a:solidFill>
              <a:latin typeface="Baloo Bhai 2" panose="03080502040302020200" pitchFamily="66" charset="0"/>
              <a:cs typeface="Baloo Bhai 2" panose="03080502040302020200" pitchFamily="66" charset="0"/>
            </a:endParaRPr>
          </a:p>
          <a:p>
            <a:pPr marL="63500">
              <a:lnSpc>
                <a:spcPts val="1500"/>
              </a:lnSpc>
              <a:spcBef>
                <a:spcPts val="650"/>
              </a:spcBef>
              <a:tabLst>
                <a:tab pos="57150" algn="l"/>
              </a:tabLst>
            </a:pPr>
            <a:r>
              <a:rPr kumimoji="0" lang="en-US" altLang="en-US" sz="1600" b="1" i="0" u="none" strike="noStrike" cap="none" normalizeH="0" baseline="0" dirty="0">
                <a:ln>
                  <a:noFill/>
                </a:ln>
                <a:solidFill>
                  <a:schemeClr val="tx1"/>
                </a:solidFill>
                <a:effectLst/>
                <a:latin typeface="Baloo Bhai 2" panose="03080502040302020200" pitchFamily="66" charset="0"/>
                <a:ea typeface="Arial" panose="020B0604020202020204" pitchFamily="34" charset="0"/>
                <a:cs typeface="Baloo Bhai 2" panose="03080502040302020200" pitchFamily="66" charset="0"/>
              </a:rPr>
              <a:t>→</a:t>
            </a:r>
            <a:r>
              <a:rPr lang="en-US" sz="1600" b="1" kern="0" spc="-25" dirty="0">
                <a:effectLst/>
                <a:latin typeface="Baloo Bhai 2" panose="03080502040302020200" pitchFamily="66" charset="0"/>
                <a:ea typeface="Arial" panose="020B0604020202020204" pitchFamily="34" charset="0"/>
                <a:cs typeface="Baloo Bhai 2" panose="03080502040302020200" pitchFamily="66" charset="0"/>
              </a:rPr>
              <a:t>Open Maker ID and Go to Master </a:t>
            </a:r>
            <a:r>
              <a:rPr lang="en-US" sz="1600" b="1" kern="0" spc="-25" dirty="0" err="1">
                <a:effectLst/>
                <a:latin typeface="Baloo Bhai 2" panose="03080502040302020200" pitchFamily="66" charset="0"/>
                <a:ea typeface="Arial" panose="020B0604020202020204" pitchFamily="34" charset="0"/>
                <a:cs typeface="Baloo Bhai 2" panose="03080502040302020200" pitchFamily="66" charset="0"/>
              </a:rPr>
              <a:t>Menu→Vendor→Manage</a:t>
            </a:r>
            <a:endParaRPr lang="en-US" sz="16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nSpc>
                <a:spcPts val="1700"/>
              </a:lnSpc>
              <a:spcBef>
                <a:spcPts val="650"/>
              </a:spcBef>
              <a:spcAft>
                <a:spcPts val="0"/>
              </a:spcAft>
              <a:tabLst>
                <a:tab pos="57150" algn="l"/>
              </a:tabLst>
            </a:pP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ઉપર દર્શાવેલ વિગત મુજબ આપના દ્વારા બનાવેલ તમામ </a:t>
            </a:r>
            <a:r>
              <a:rPr lang="en-US" sz="16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6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ના ડેટા ને આપ એક્સલ ફાઇલમાં </a:t>
            </a:r>
            <a:r>
              <a:rPr lang="en-US" sz="1600" b="1" kern="0" spc="-25" dirty="0">
                <a:effectLst/>
                <a:latin typeface="Baloo Bhai 2" panose="03080502040302020200" pitchFamily="66" charset="0"/>
                <a:ea typeface="Arial" panose="020B0604020202020204" pitchFamily="34" charset="0"/>
                <a:cs typeface="Baloo Bhai 2" panose="03080502040302020200" pitchFamily="66" charset="0"/>
              </a:rPr>
              <a:t>Save</a:t>
            </a: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 કરી શકશો જેમાં </a:t>
            </a:r>
            <a:r>
              <a:rPr lang="en-US" sz="16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600" b="0" kern="0" spc="-25" dirty="0">
                <a:effectLst/>
                <a:latin typeface="Baloo Bhai 2" panose="03080502040302020200" pitchFamily="66" charset="0"/>
                <a:ea typeface="Arial" panose="020B0604020202020204" pitchFamily="34" charset="0"/>
                <a:cs typeface="Baloo Bhai 2" panose="03080502040302020200" pitchFamily="66" charset="0"/>
              </a:rPr>
              <a:t> ની તમામ વિગત જોવા મળશે.</a:t>
            </a:r>
            <a:endParaRPr lang="en-US" sz="1600" b="1" kern="0" dirty="0">
              <a:effectLst/>
              <a:latin typeface="Baloo Bhai 2" panose="03080502040302020200" pitchFamily="66" charset="0"/>
              <a:ea typeface="Arial" panose="020B0604020202020204" pitchFamily="34" charset="0"/>
              <a:cs typeface="Baloo Bhai 2" panose="03080502040302020200" pitchFamily="66" charset="0"/>
            </a:endParaRPr>
          </a:p>
        </p:txBody>
      </p:sp>
    </p:spTree>
    <p:extLst>
      <p:ext uri="{BB962C8B-B14F-4D97-AF65-F5344CB8AC3E}">
        <p14:creationId xmlns:p14="http://schemas.microsoft.com/office/powerpoint/2010/main" val="339540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95DC9-C16D-4FD8-BE16-F227DCB8A6EF}"/>
              </a:ext>
            </a:extLst>
          </p:cNvPr>
          <p:cNvSpPr txBox="1"/>
          <p:nvPr/>
        </p:nvSpPr>
        <p:spPr>
          <a:xfrm>
            <a:off x="2753177" y="123781"/>
            <a:ext cx="6685646" cy="523220"/>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Chapter-2- Drawing Limits Verification</a:t>
            </a:r>
            <a:endParaRPr lang="en-US" altLang="en-US" sz="1600" b="1" u="sng" spc="-25" dirty="0">
              <a:solidFill>
                <a:srgbClr val="FF0000"/>
              </a:solidFill>
              <a:latin typeface="Baloo Bhai 2" panose="03080502040302020200" pitchFamily="66" charset="0"/>
              <a:cs typeface="Baloo Bhai 2" panose="03080502040302020200" pitchFamily="66" charset="0"/>
            </a:endParaRPr>
          </a:p>
        </p:txBody>
      </p:sp>
      <p:sp>
        <p:nvSpPr>
          <p:cNvPr id="3" name="TextBox 2">
            <a:extLst>
              <a:ext uri="{FF2B5EF4-FFF2-40B4-BE49-F238E27FC236}">
                <a16:creationId xmlns:a16="http://schemas.microsoft.com/office/drawing/2014/main" id="{EDC8A758-4FB4-CA3E-531B-5D4B15C89E24}"/>
              </a:ext>
            </a:extLst>
          </p:cNvPr>
          <p:cNvSpPr txBox="1"/>
          <p:nvPr/>
        </p:nvSpPr>
        <p:spPr>
          <a:xfrm>
            <a:off x="5441575" y="722448"/>
            <a:ext cx="6535271" cy="2631490"/>
          </a:xfrm>
          <a:prstGeom prst="rect">
            <a:avLst/>
          </a:prstGeom>
          <a:solidFill>
            <a:schemeClr val="accent1">
              <a:lumMod val="40000"/>
              <a:lumOff val="60000"/>
            </a:schemeClr>
          </a:solidFill>
          <a:ln w="19050">
            <a:solidFill>
              <a:srgbClr val="002060"/>
            </a:solidFill>
          </a:ln>
        </p:spPr>
        <p:txBody>
          <a:bodyPr wrap="square">
            <a:spAutoFit/>
          </a:bodyPr>
          <a:lstStyle/>
          <a:p>
            <a:pPr algn="just"/>
            <a:r>
              <a:rPr lang="gu-IN" sz="1500" b="1" u="sng" spc="-25" dirty="0">
                <a:solidFill>
                  <a:srgbClr val="002060"/>
                </a:solidFill>
                <a:effectLst/>
                <a:highlight>
                  <a:srgbClr val="FFFF00"/>
                </a:highlight>
                <a:latin typeface="Baloo Bhai 2" panose="03080502040302020200" pitchFamily="66" charset="0"/>
                <a:ea typeface="Arial" panose="020B0604020202020204" pitchFamily="34" charset="0"/>
                <a:cs typeface="Baloo Bhai 2" panose="03080502040302020200" pitchFamily="66" charset="0"/>
              </a:rPr>
              <a:t>હાલમાં સમગ્ર રાજ્ય ની અંદર તમામ </a:t>
            </a:r>
            <a:r>
              <a:rPr lang="en-US" sz="1500" b="1" u="sng" spc="-25" dirty="0">
                <a:solidFill>
                  <a:srgbClr val="00206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DIST-BRC-CRC-SMC-</a:t>
            </a:r>
            <a:r>
              <a:rPr lang="en-US" sz="1500" b="1" u="sng" spc="-25" dirty="0" err="1">
                <a:solidFill>
                  <a:srgbClr val="00206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KMC</a:t>
            </a:r>
            <a:r>
              <a:rPr lang="en-US" sz="1500" b="1" u="sng" spc="-25" dirty="0">
                <a:solidFill>
                  <a:srgbClr val="00206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a:t>
            </a:r>
            <a:r>
              <a:rPr lang="en-US" sz="1500" b="1" u="sng" spc="-25" dirty="0" err="1">
                <a:solidFill>
                  <a:srgbClr val="00206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SMDC</a:t>
            </a:r>
            <a:r>
              <a:rPr lang="en-US" sz="1500" b="1" u="sng" spc="-25" dirty="0">
                <a:solidFill>
                  <a:srgbClr val="00206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 </a:t>
            </a:r>
            <a:r>
              <a:rPr lang="gu-IN" sz="1500" b="1" u="sng" spc="-25" dirty="0">
                <a:solidFill>
                  <a:srgbClr val="00206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લેવલ પર SNA ઝિરો બેલેન્સ ખાતા ખોલાવેલ છે જેમાં ગ્રાન્ટ ની ફાળવણી લીમીટ ના સ્વરૂપે કરવામાં આવે છે.આથી ખર્ચ કરતા પહેલા આપડા PFMS ના આઈડી માંથી મળેલ લીમીટ ની ચકાસણી કેવી રીતે કરવી તે જોઈએ.</a:t>
            </a:r>
            <a:r>
              <a:rPr lang="gu-IN" sz="1500" b="1" spc="-25" dirty="0">
                <a:solidFill>
                  <a:srgbClr val="002060"/>
                </a:solidFill>
                <a:effectLst/>
                <a:highlight>
                  <a:srgbClr val="FFFF00"/>
                </a:highlight>
                <a:latin typeface="Baloo Bhai 2" panose="03080502040302020200" pitchFamily="66" charset="0"/>
                <a:ea typeface="Arial" panose="020B0604020202020204" pitchFamily="34" charset="0"/>
                <a:cs typeface="Baloo Bhai 2" panose="03080502040302020200" pitchFamily="66" charset="0"/>
              </a:rPr>
              <a:t> </a:t>
            </a: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ADMIN</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 ID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માં લોગીન કરવાનું રહેશે ત્યારબાદ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M</a:t>
            </a:r>
            <a:r>
              <a:rPr lang="gu-IN" sz="1500" b="1" spc="-25" dirty="0">
                <a:latin typeface="Baloo Bhai 2" panose="03080502040302020200" pitchFamily="66" charset="0"/>
                <a:ea typeface="Arial" panose="020B0604020202020204" pitchFamily="34" charset="0"/>
                <a:cs typeface="Baloo Bhai 2" panose="03080502040302020200" pitchFamily="66" charset="0"/>
              </a:rPr>
              <a:t>asters</a:t>
            </a:r>
            <a:r>
              <a:rPr lang="en-US" sz="1500" b="1" spc="-25" dirty="0">
                <a:latin typeface="Baloo Bhai 2" panose="03080502040302020200" pitchFamily="66" charset="0"/>
                <a:ea typeface="Arial" panose="020B0604020202020204" pitchFamily="34" charset="0"/>
                <a:cs typeface="Baloo Bhai 2" panose="03080502040302020200" pitchFamily="66" charset="0"/>
              </a:rPr>
              <a:t> → </a:t>
            </a:r>
            <a:r>
              <a:rPr lang="gu-IN" sz="1500" b="1" spc="-25" dirty="0">
                <a:latin typeface="Baloo Bhai 2" panose="03080502040302020200" pitchFamily="66" charset="0"/>
                <a:ea typeface="Arial" panose="020B0604020202020204" pitchFamily="34" charset="0"/>
                <a:cs typeface="Baloo Bhai 2" panose="03080502040302020200" pitchFamily="66" charset="0"/>
              </a:rPr>
              <a:t>Drawing Limits of Agency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સીલેક્ટ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tep-2</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ની સ્ક્રીન ઓપન થશે જેમાં સૌપ્રથમ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GJ209 </a:t>
            </a:r>
            <a:r>
              <a:rPr lang="gu-IN" sz="1500" dirty="0">
                <a:effectLst/>
                <a:latin typeface="Baloo Bhai 2" panose="03080502040302020200" pitchFamily="66" charset="0"/>
                <a:ea typeface="Arial" panose="020B0604020202020204" pitchFamily="34" charset="0"/>
                <a:cs typeface="Baloo Bhai 2" panose="03080502040302020200" pitchFamily="66" charset="0"/>
              </a:rPr>
              <a:t>સીલેક્ટ</a:t>
            </a:r>
            <a:r>
              <a:rPr lang="gu-IN" sz="1500" b="1"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સિલેક્ટ કર્યા બાદ Hierarchy Level ની અંદર આપને જે લેવલ લાગુ પડેછે તે દા.ત.</a:t>
            </a:r>
            <a:r>
              <a:rPr lang="gu-IN" sz="1500" b="1" u="sng" spc="-25" dirty="0">
                <a:solidFill>
                  <a:srgbClr val="002060"/>
                </a:solidFill>
                <a:latin typeface="Baloo Bhai 2" panose="03080502040302020200" pitchFamily="66" charset="0"/>
                <a:ea typeface="Arial" panose="020B0604020202020204" pitchFamily="34" charset="0"/>
                <a:cs typeface="Baloo Bhai 2" panose="03080502040302020200" pitchFamily="66" charset="0"/>
              </a:rPr>
              <a:t>SPO-DPO-</a:t>
            </a:r>
            <a:r>
              <a:rPr lang="en-US" sz="1500" b="1" u="sng" spc="-25" dirty="0">
                <a:solidFill>
                  <a:srgbClr val="002060"/>
                </a:solidFill>
                <a:latin typeface="Baloo Bhai 2" panose="03080502040302020200" pitchFamily="66" charset="0"/>
                <a:ea typeface="Arial" panose="020B0604020202020204" pitchFamily="34" charset="0"/>
                <a:cs typeface="Baloo Bhai 2" panose="03080502040302020200" pitchFamily="66" charset="0"/>
              </a:rPr>
              <a:t>BRC-CRC-SMC</a:t>
            </a:r>
            <a:r>
              <a:rPr lang="gu-IN" sz="1500" b="1" u="sng" spc="-25" dirty="0">
                <a:solidFill>
                  <a:srgbClr val="002060"/>
                </a:solidFill>
                <a:latin typeface="Baloo Bhai 2" panose="03080502040302020200" pitchFamily="66" charset="0"/>
                <a:ea typeface="Arial" panose="020B0604020202020204" pitchFamily="34" charset="0"/>
                <a:cs typeface="Baloo Bhai 2" panose="03080502040302020200" pitchFamily="66" charset="0"/>
              </a:rPr>
              <a:t>/</a:t>
            </a:r>
            <a:r>
              <a:rPr lang="en-US" sz="1500" b="1" u="sng" spc="-25" dirty="0">
                <a:solidFill>
                  <a:srgbClr val="002060"/>
                </a:solidFill>
                <a:latin typeface="Baloo Bhai 2" panose="03080502040302020200" pitchFamily="66" charset="0"/>
                <a:ea typeface="Arial" panose="020B0604020202020204" pitchFamily="34" charset="0"/>
                <a:cs typeface="Baloo Bhai 2" panose="03080502040302020200" pitchFamily="66" charset="0"/>
              </a:rPr>
              <a:t>KMC</a:t>
            </a:r>
            <a:r>
              <a:rPr lang="gu-IN" sz="1500" b="1" u="sng" spc="-25" dirty="0">
                <a:solidFill>
                  <a:srgbClr val="002060"/>
                </a:solidFill>
                <a:latin typeface="Baloo Bhai 2" panose="03080502040302020200" pitchFamily="66" charset="0"/>
                <a:ea typeface="Arial" panose="020B0604020202020204" pitchFamily="34" charset="0"/>
                <a:cs typeface="Baloo Bhai 2" panose="03080502040302020200" pitchFamily="66" charset="0"/>
              </a:rPr>
              <a:t>/</a:t>
            </a:r>
            <a:r>
              <a:rPr lang="en-US" sz="1500" b="1" u="sng" spc="-25" dirty="0">
                <a:solidFill>
                  <a:srgbClr val="002060"/>
                </a:solidFill>
                <a:latin typeface="Baloo Bhai 2" panose="03080502040302020200" pitchFamily="66" charset="0"/>
                <a:ea typeface="Arial" panose="020B0604020202020204" pitchFamily="34" charset="0"/>
                <a:cs typeface="Baloo Bhai 2" panose="03080502040302020200" pitchFamily="66" charset="0"/>
              </a:rPr>
              <a:t>SMDC</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સિલેક્ટ કરવું , પછી State , District, Block , Panchayat માં આપને લાગુ પડતા ઓપ્શન સિલેક્ટ કરવા અને પછી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Search</a:t>
            </a:r>
            <a:r>
              <a:rPr lang="gu-IN" sz="1500"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કરતા આપને આપવામાં આવેલ લીમીટ નીચે જોવા મળશે.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7" name="Picture 6">
            <a:extLst>
              <a:ext uri="{FF2B5EF4-FFF2-40B4-BE49-F238E27FC236}">
                <a16:creationId xmlns:a16="http://schemas.microsoft.com/office/drawing/2014/main" id="{2EE68511-D141-B06D-7F3B-80ED948128F6}"/>
              </a:ext>
            </a:extLst>
          </p:cNvPr>
          <p:cNvPicPr>
            <a:picLocks noChangeAspect="1"/>
          </p:cNvPicPr>
          <p:nvPr/>
        </p:nvPicPr>
        <p:blipFill>
          <a:blip r:embed="rId2"/>
          <a:stretch>
            <a:fillRect/>
          </a:stretch>
        </p:blipFill>
        <p:spPr>
          <a:xfrm>
            <a:off x="320997" y="1084641"/>
            <a:ext cx="4864360" cy="1768603"/>
          </a:xfrm>
          <a:prstGeom prst="rect">
            <a:avLst/>
          </a:prstGeom>
          <a:ln w="19050">
            <a:solidFill>
              <a:srgbClr val="002060"/>
            </a:solidFill>
          </a:ln>
        </p:spPr>
      </p:pic>
      <p:sp>
        <p:nvSpPr>
          <p:cNvPr id="8" name="Rectangle 7">
            <a:extLst>
              <a:ext uri="{FF2B5EF4-FFF2-40B4-BE49-F238E27FC236}">
                <a16:creationId xmlns:a16="http://schemas.microsoft.com/office/drawing/2014/main" id="{18EE84BE-3FA9-6636-B463-4945525B3580}"/>
              </a:ext>
            </a:extLst>
          </p:cNvPr>
          <p:cNvSpPr/>
          <p:nvPr/>
        </p:nvSpPr>
        <p:spPr>
          <a:xfrm>
            <a:off x="4005029" y="1239144"/>
            <a:ext cx="970383" cy="457200"/>
          </a:xfrm>
          <a:prstGeom prst="rect">
            <a:avLst/>
          </a:prstGeom>
          <a:solidFill>
            <a:schemeClr val="accent1">
              <a:lumMod val="20000"/>
              <a:lumOff val="80000"/>
            </a:schemeClr>
          </a:solidFill>
          <a:ln w="1905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latin typeface="Baloo Bhai 2" panose="03080502040302020200" pitchFamily="66" charset="0"/>
                <a:cs typeface="Baloo Bhai 2" panose="03080502040302020200" pitchFamily="66" charset="0"/>
              </a:rPr>
              <a:t>Step-1</a:t>
            </a:r>
            <a:endParaRPr lang="en-US" b="1" dirty="0">
              <a:latin typeface="Baloo Bhai 2" panose="03080502040302020200" pitchFamily="66" charset="0"/>
              <a:cs typeface="Baloo Bhai 2" panose="03080502040302020200" pitchFamily="66" charset="0"/>
            </a:endParaRPr>
          </a:p>
        </p:txBody>
      </p:sp>
      <p:pic>
        <p:nvPicPr>
          <p:cNvPr id="12" name="Picture 11">
            <a:extLst>
              <a:ext uri="{FF2B5EF4-FFF2-40B4-BE49-F238E27FC236}">
                <a16:creationId xmlns:a16="http://schemas.microsoft.com/office/drawing/2014/main" id="{08C95A6D-86DC-B71E-2F4A-125016FB18D8}"/>
              </a:ext>
            </a:extLst>
          </p:cNvPr>
          <p:cNvPicPr>
            <a:picLocks noChangeAspect="1"/>
          </p:cNvPicPr>
          <p:nvPr/>
        </p:nvPicPr>
        <p:blipFill>
          <a:blip r:embed="rId3"/>
          <a:stretch>
            <a:fillRect/>
          </a:stretch>
        </p:blipFill>
        <p:spPr>
          <a:xfrm>
            <a:off x="320997" y="3506070"/>
            <a:ext cx="11686500" cy="3305219"/>
          </a:xfrm>
          <a:prstGeom prst="rect">
            <a:avLst/>
          </a:prstGeom>
          <a:ln w="28575">
            <a:solidFill>
              <a:srgbClr val="002060"/>
            </a:solidFill>
          </a:ln>
        </p:spPr>
      </p:pic>
      <p:sp>
        <p:nvSpPr>
          <p:cNvPr id="13" name="Rectangle 12">
            <a:extLst>
              <a:ext uri="{FF2B5EF4-FFF2-40B4-BE49-F238E27FC236}">
                <a16:creationId xmlns:a16="http://schemas.microsoft.com/office/drawing/2014/main" id="{DBA8083B-96C8-FE8B-E6FA-06BC839AA65B}"/>
              </a:ext>
            </a:extLst>
          </p:cNvPr>
          <p:cNvSpPr/>
          <p:nvPr/>
        </p:nvSpPr>
        <p:spPr>
          <a:xfrm>
            <a:off x="10755453" y="5089803"/>
            <a:ext cx="970383" cy="457200"/>
          </a:xfrm>
          <a:prstGeom prst="rect">
            <a:avLst/>
          </a:prstGeom>
          <a:solidFill>
            <a:schemeClr val="accent1">
              <a:lumMod val="20000"/>
              <a:lumOff val="80000"/>
            </a:schemeClr>
          </a:solidFill>
          <a:ln w="1905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latin typeface="Baloo Bhai 2" panose="03080502040302020200" pitchFamily="66" charset="0"/>
                <a:cs typeface="Baloo Bhai 2" panose="03080502040302020200" pitchFamily="66" charset="0"/>
              </a:rPr>
              <a:t>Step-</a:t>
            </a:r>
            <a:r>
              <a:rPr lang="gu-IN" b="1" dirty="0">
                <a:latin typeface="Baloo Bhai 2" panose="03080502040302020200" pitchFamily="66" charset="0"/>
                <a:cs typeface="Baloo Bhai 2" panose="03080502040302020200" pitchFamily="66" charset="0"/>
              </a:rPr>
              <a:t>2</a:t>
            </a:r>
            <a:endParaRPr lang="en-US" b="1" dirty="0">
              <a:latin typeface="Baloo Bhai 2" panose="03080502040302020200" pitchFamily="66" charset="0"/>
              <a:cs typeface="Baloo Bhai 2" panose="03080502040302020200" pitchFamily="66" charset="0"/>
            </a:endParaRPr>
          </a:p>
        </p:txBody>
      </p:sp>
      <p:sp>
        <p:nvSpPr>
          <p:cNvPr id="14" name="Rectangle 13">
            <a:extLst>
              <a:ext uri="{FF2B5EF4-FFF2-40B4-BE49-F238E27FC236}">
                <a16:creationId xmlns:a16="http://schemas.microsoft.com/office/drawing/2014/main" id="{0EF364E1-39F5-765A-53DB-CBC7704C405C}"/>
              </a:ext>
            </a:extLst>
          </p:cNvPr>
          <p:cNvSpPr/>
          <p:nvPr/>
        </p:nvSpPr>
        <p:spPr>
          <a:xfrm>
            <a:off x="1685365" y="3902587"/>
            <a:ext cx="3720353" cy="3915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3D1DA5D-A4CD-F40B-F52F-606213EA0510}"/>
              </a:ext>
            </a:extLst>
          </p:cNvPr>
          <p:cNvSpPr/>
          <p:nvPr/>
        </p:nvSpPr>
        <p:spPr>
          <a:xfrm>
            <a:off x="7153836" y="3939915"/>
            <a:ext cx="3720353" cy="3915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1F5622F-2098-83ED-A0A5-335B4E240619}"/>
              </a:ext>
            </a:extLst>
          </p:cNvPr>
          <p:cNvSpPr/>
          <p:nvPr/>
        </p:nvSpPr>
        <p:spPr>
          <a:xfrm>
            <a:off x="3545541" y="6006354"/>
            <a:ext cx="5006788" cy="52070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230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DCE396-452B-C8F0-3C13-62AD33A1C047}"/>
              </a:ext>
            </a:extLst>
          </p:cNvPr>
          <p:cNvSpPr txBox="1"/>
          <p:nvPr/>
        </p:nvSpPr>
        <p:spPr>
          <a:xfrm>
            <a:off x="403123" y="312039"/>
            <a:ext cx="11257935" cy="523220"/>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3</a:t>
            </a: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a:t>
            </a:r>
            <a:r>
              <a:rPr lang="en-US" sz="2800" b="1" u="sng" spc="-25" dirty="0">
                <a:solidFill>
                  <a:srgbClr val="7030A0"/>
                </a:solidFill>
                <a:latin typeface="Baloo Bhai 2" panose="03080502040302020200" pitchFamily="66" charset="0"/>
                <a:cs typeface="Baloo Bhai 2" panose="03080502040302020200" pitchFamily="66" charset="0"/>
              </a:rPr>
              <a:t>Payment) Single Vendor </a:t>
            </a:r>
            <a:endParaRPr lang="en-US" altLang="en-US" sz="1600" b="1" u="sng" spc="-25" dirty="0">
              <a:solidFill>
                <a:srgbClr val="FF0000"/>
              </a:solidFill>
              <a:latin typeface="Baloo Bhai 2" panose="03080502040302020200" pitchFamily="66" charset="0"/>
              <a:cs typeface="Baloo Bhai 2" panose="03080502040302020200" pitchFamily="66" charset="0"/>
            </a:endParaRPr>
          </a:p>
        </p:txBody>
      </p:sp>
      <p:pic>
        <p:nvPicPr>
          <p:cNvPr id="12" name="Picture 11">
            <a:extLst>
              <a:ext uri="{FF2B5EF4-FFF2-40B4-BE49-F238E27FC236}">
                <a16:creationId xmlns:a16="http://schemas.microsoft.com/office/drawing/2014/main" id="{6104D09E-4911-7109-63CF-E003CAF4F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23" y="954651"/>
            <a:ext cx="4639310" cy="2038350"/>
          </a:xfrm>
          <a:prstGeom prst="rect">
            <a:avLst/>
          </a:prstGeom>
          <a:ln>
            <a:solidFill>
              <a:srgbClr val="002060"/>
            </a:solidFill>
          </a:ln>
        </p:spPr>
      </p:pic>
      <p:sp>
        <p:nvSpPr>
          <p:cNvPr id="13" name="TextBox 9">
            <a:extLst>
              <a:ext uri="{FF2B5EF4-FFF2-40B4-BE49-F238E27FC236}">
                <a16:creationId xmlns:a16="http://schemas.microsoft.com/office/drawing/2014/main" id="{480A97F1-CFB5-C1F3-25D7-A8C7F7C7D703}"/>
              </a:ext>
            </a:extLst>
          </p:cNvPr>
          <p:cNvSpPr txBox="1"/>
          <p:nvPr/>
        </p:nvSpPr>
        <p:spPr>
          <a:xfrm>
            <a:off x="4012232" y="954651"/>
            <a:ext cx="1030201" cy="454271"/>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5" name="Picture 14">
            <a:extLst>
              <a:ext uri="{FF2B5EF4-FFF2-40B4-BE49-F238E27FC236}">
                <a16:creationId xmlns:a16="http://schemas.microsoft.com/office/drawing/2014/main" id="{F394584C-61F9-048B-ED52-D6F599BD6E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0497" y="901639"/>
            <a:ext cx="6417254" cy="4149574"/>
          </a:xfrm>
          <a:prstGeom prst="rect">
            <a:avLst/>
          </a:prstGeom>
          <a:ln>
            <a:solidFill>
              <a:srgbClr val="002060"/>
            </a:solidFill>
          </a:ln>
        </p:spPr>
      </p:pic>
      <p:sp>
        <p:nvSpPr>
          <p:cNvPr id="18" name="TextBox 10">
            <a:extLst>
              <a:ext uri="{FF2B5EF4-FFF2-40B4-BE49-F238E27FC236}">
                <a16:creationId xmlns:a16="http://schemas.microsoft.com/office/drawing/2014/main" id="{0F5D27A1-3577-BC1D-C96F-DE25B7B3DDC2}"/>
              </a:ext>
            </a:extLst>
          </p:cNvPr>
          <p:cNvSpPr txBox="1"/>
          <p:nvPr/>
        </p:nvSpPr>
        <p:spPr>
          <a:xfrm>
            <a:off x="9705556" y="1844253"/>
            <a:ext cx="1181100" cy="460408"/>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0" name="Rectangle 19">
            <a:extLst>
              <a:ext uri="{FF2B5EF4-FFF2-40B4-BE49-F238E27FC236}">
                <a16:creationId xmlns:a16="http://schemas.microsoft.com/office/drawing/2014/main" id="{9D4E9551-96EC-36D4-4636-9DF12F5C5BD0}"/>
              </a:ext>
            </a:extLst>
          </p:cNvPr>
          <p:cNvSpPr/>
          <p:nvPr/>
        </p:nvSpPr>
        <p:spPr>
          <a:xfrm>
            <a:off x="7231224" y="1306286"/>
            <a:ext cx="2080727" cy="27991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51E0EA-4DC7-49ED-425C-089B84E19185}"/>
              </a:ext>
            </a:extLst>
          </p:cNvPr>
          <p:cNvSpPr txBox="1"/>
          <p:nvPr/>
        </p:nvSpPr>
        <p:spPr>
          <a:xfrm>
            <a:off x="5920182" y="4998613"/>
            <a:ext cx="6066504" cy="1785104"/>
          </a:xfrm>
          <a:prstGeom prst="rect">
            <a:avLst/>
          </a:prstGeom>
          <a:solidFill>
            <a:schemeClr val="accent1">
              <a:lumMod val="40000"/>
              <a:lumOff val="60000"/>
            </a:schemeClr>
          </a:solidFill>
          <a:ln>
            <a:solidFill>
              <a:srgbClr val="002060"/>
            </a:solidFill>
          </a:ln>
        </p:spPr>
        <p:txBody>
          <a:bodyPr wrap="square">
            <a:spAutoFit/>
          </a:bodyPr>
          <a:lstStyle/>
          <a:p>
            <a:pPr algn="just"/>
            <a:r>
              <a:rPr lang="en-US" sz="1800" b="1" u="sng"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Single Vendor Entry</a:t>
            </a:r>
            <a:r>
              <a:rPr lang="gu-IN" sz="1800" b="1" u="sng"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 Mode </a:t>
            </a:r>
            <a:r>
              <a:rPr lang="gu-IN" sz="16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થી ચૂકવાણા ની એન્ટ્રી કરવા માટે </a:t>
            </a:r>
            <a:endParaRPr lang="gu-IN" sz="18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en-US" sz="1600" spc="-25" dirty="0">
                <a:effectLst/>
                <a:latin typeface="Baloo Bhai 2" panose="03080502040302020200" pitchFamily="66" charset="0"/>
                <a:ea typeface="Arial" panose="020B0604020202020204" pitchFamily="34" charset="0"/>
                <a:cs typeface="Baloo Bhai 2" panose="03080502040302020200" pitchFamily="66" charset="0"/>
              </a:rPr>
              <a:t>Maker ID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માં લોગીન કરવાનું રહેશે ત્યારબાદ </a:t>
            </a:r>
            <a:r>
              <a:rPr lang="en-US" sz="1600" b="1" spc="-25" dirty="0">
                <a:latin typeface="Baloo Bhai 2" panose="03080502040302020200" pitchFamily="66" charset="0"/>
                <a:ea typeface="Arial" panose="020B0604020202020204" pitchFamily="34" charset="0"/>
                <a:cs typeface="Baloo Bhai 2" panose="03080502040302020200" pitchFamily="66" charset="0"/>
              </a:rPr>
              <a:t>Expenditure → Add New</a:t>
            </a:r>
            <a:r>
              <a:rPr lang="gu-IN" sz="1600" b="1" spc="-25" dirty="0">
                <a:latin typeface="Baloo Bhai 2" panose="03080502040302020200" pitchFamily="66" charset="0"/>
                <a:ea typeface="Arial" panose="020B0604020202020204" pitchFamily="34" charset="0"/>
                <a:cs typeface="Baloo Bhai 2" panose="03080502040302020200" pitchFamily="66" charset="0"/>
              </a:rPr>
              <a:t>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સીલેક્ટ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tep-2</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ની સ્ક્રીન ઓપન થશે જેમાં સૌપ્રથમ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ઓપ્શન પર ક્લિક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tep-3</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ની ક્લિક કરતા તમામ સ્કીમ દેખાશે જેમાંથી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GJ209-</a:t>
            </a:r>
            <a:r>
              <a:rPr lang="en-US" sz="1500" b="1" dirty="0">
                <a:effectLst/>
                <a:latin typeface="Baloo Bhai 2" panose="03080502040302020200" pitchFamily="66" charset="0"/>
                <a:ea typeface="Arial" panose="020B0604020202020204" pitchFamily="34" charset="0"/>
                <a:cs typeface="Baloo Bhai 2" panose="03080502040302020200" pitchFamily="66" charset="0"/>
              </a:rPr>
              <a:t>GUJ SAMAGRA SHIKSHA(EDN 68)(EDN 113)3667</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સ્કીમ સીલેક્ટ કરવાની રહેશે.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17" name="Picture 16">
            <a:extLst>
              <a:ext uri="{FF2B5EF4-FFF2-40B4-BE49-F238E27FC236}">
                <a16:creationId xmlns:a16="http://schemas.microsoft.com/office/drawing/2014/main" id="{5EA87EBF-5E28-E1A0-B847-A99B9E4D6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090" y="3112393"/>
            <a:ext cx="5363249" cy="3267180"/>
          </a:xfrm>
          <a:prstGeom prst="rect">
            <a:avLst/>
          </a:prstGeom>
          <a:ln>
            <a:solidFill>
              <a:srgbClr val="002060"/>
            </a:solidFill>
          </a:ln>
        </p:spPr>
      </p:pic>
      <p:sp>
        <p:nvSpPr>
          <p:cNvPr id="19" name="TextBox 10">
            <a:extLst>
              <a:ext uri="{FF2B5EF4-FFF2-40B4-BE49-F238E27FC236}">
                <a16:creationId xmlns:a16="http://schemas.microsoft.com/office/drawing/2014/main" id="{2CD6D39B-D9D0-0A7B-8D04-EF1608C04764}"/>
              </a:ext>
            </a:extLst>
          </p:cNvPr>
          <p:cNvSpPr txBox="1"/>
          <p:nvPr/>
        </p:nvSpPr>
        <p:spPr>
          <a:xfrm>
            <a:off x="4012232" y="3101369"/>
            <a:ext cx="1181100" cy="454271"/>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858615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C398D8-1277-2B77-1AB7-C9C1ED56FEE5}"/>
              </a:ext>
            </a:extLst>
          </p:cNvPr>
          <p:cNvPicPr/>
          <p:nvPr/>
        </p:nvPicPr>
        <p:blipFill>
          <a:blip r:embed="rId2"/>
          <a:stretch>
            <a:fillRect/>
          </a:stretch>
        </p:blipFill>
        <p:spPr>
          <a:xfrm>
            <a:off x="196643" y="601862"/>
            <a:ext cx="7445127" cy="3358982"/>
          </a:xfrm>
          <a:prstGeom prst="rect">
            <a:avLst/>
          </a:prstGeom>
        </p:spPr>
      </p:pic>
      <p:pic>
        <p:nvPicPr>
          <p:cNvPr id="6" name="Picture 5">
            <a:extLst>
              <a:ext uri="{FF2B5EF4-FFF2-40B4-BE49-F238E27FC236}">
                <a16:creationId xmlns:a16="http://schemas.microsoft.com/office/drawing/2014/main" id="{3D49A221-96C1-2656-BF33-E40AC623C81D}"/>
              </a:ext>
            </a:extLst>
          </p:cNvPr>
          <p:cNvPicPr/>
          <p:nvPr/>
        </p:nvPicPr>
        <p:blipFill>
          <a:blip r:embed="rId3"/>
          <a:stretch>
            <a:fillRect/>
          </a:stretch>
        </p:blipFill>
        <p:spPr>
          <a:xfrm>
            <a:off x="5251565" y="3144416"/>
            <a:ext cx="6809105" cy="3514194"/>
          </a:xfrm>
          <a:prstGeom prst="rect">
            <a:avLst/>
          </a:prstGeom>
        </p:spPr>
      </p:pic>
      <p:sp>
        <p:nvSpPr>
          <p:cNvPr id="8" name="TextBox 7">
            <a:extLst>
              <a:ext uri="{FF2B5EF4-FFF2-40B4-BE49-F238E27FC236}">
                <a16:creationId xmlns:a16="http://schemas.microsoft.com/office/drawing/2014/main" id="{18256409-2C44-1ED7-3F96-8297BE385D66}"/>
              </a:ext>
            </a:extLst>
          </p:cNvPr>
          <p:cNvSpPr txBox="1"/>
          <p:nvPr/>
        </p:nvSpPr>
        <p:spPr>
          <a:xfrm>
            <a:off x="6786283" y="78642"/>
            <a:ext cx="5274388" cy="461665"/>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400" b="1" u="sng" spc="-25" dirty="0">
                <a:solidFill>
                  <a:srgbClr val="7030A0"/>
                </a:solidFill>
                <a:latin typeface="Baloo Bhai 2" panose="03080502040302020200" pitchFamily="66" charset="0"/>
                <a:cs typeface="Baloo Bhai 2" panose="03080502040302020200" pitchFamily="66" charset="0"/>
              </a:rPr>
              <a:t>Expenditure </a:t>
            </a:r>
            <a:r>
              <a:rPr lang="gu-IN" sz="2400" b="1" u="sng" spc="-25" dirty="0">
                <a:solidFill>
                  <a:srgbClr val="7030A0"/>
                </a:solidFill>
                <a:latin typeface="Baloo Bhai 2" panose="03080502040302020200" pitchFamily="66" charset="0"/>
                <a:cs typeface="Baloo Bhai 2" panose="03080502040302020200" pitchFamily="66" charset="0"/>
              </a:rPr>
              <a:t>(</a:t>
            </a:r>
            <a:r>
              <a:rPr lang="en-US" sz="2400" b="1" u="sng" spc="-25" dirty="0">
                <a:solidFill>
                  <a:srgbClr val="7030A0"/>
                </a:solidFill>
                <a:latin typeface="Baloo Bhai 2" panose="03080502040302020200" pitchFamily="66" charset="0"/>
                <a:cs typeface="Baloo Bhai 2" panose="03080502040302020200" pitchFamily="66" charset="0"/>
              </a:rPr>
              <a:t>Payment) Single Vendor</a:t>
            </a:r>
            <a:endParaRPr lang="en-US" altLang="en-US" sz="1600" b="1" u="sng" spc="-25" dirty="0">
              <a:solidFill>
                <a:srgbClr val="7030A0"/>
              </a:solidFill>
              <a:latin typeface="Baloo Bhai 2" panose="03080502040302020200" pitchFamily="66" charset="0"/>
              <a:cs typeface="Baloo Bhai 2" panose="03080502040302020200" pitchFamily="66" charset="0"/>
            </a:endParaRPr>
          </a:p>
        </p:txBody>
      </p:sp>
      <p:sp>
        <p:nvSpPr>
          <p:cNvPr id="11" name="TextBox 10">
            <a:extLst>
              <a:ext uri="{FF2B5EF4-FFF2-40B4-BE49-F238E27FC236}">
                <a16:creationId xmlns:a16="http://schemas.microsoft.com/office/drawing/2014/main" id="{6164C463-413B-4863-6862-B02662A3D476}"/>
              </a:ext>
            </a:extLst>
          </p:cNvPr>
          <p:cNvSpPr txBox="1"/>
          <p:nvPr/>
        </p:nvSpPr>
        <p:spPr>
          <a:xfrm>
            <a:off x="5505450" y="1785664"/>
            <a:ext cx="1181100" cy="514350"/>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2" name="TextBox 11">
            <a:extLst>
              <a:ext uri="{FF2B5EF4-FFF2-40B4-BE49-F238E27FC236}">
                <a16:creationId xmlns:a16="http://schemas.microsoft.com/office/drawing/2014/main" id="{226EF109-0304-6BD3-3030-5323D347A7E8}"/>
              </a:ext>
            </a:extLst>
          </p:cNvPr>
          <p:cNvSpPr txBox="1"/>
          <p:nvPr/>
        </p:nvSpPr>
        <p:spPr>
          <a:xfrm>
            <a:off x="6544258" y="5741788"/>
            <a:ext cx="1181100" cy="514350"/>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5</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4" name="TextBox 13">
            <a:extLst>
              <a:ext uri="{FF2B5EF4-FFF2-40B4-BE49-F238E27FC236}">
                <a16:creationId xmlns:a16="http://schemas.microsoft.com/office/drawing/2014/main" id="{A8659338-3F70-FD35-311B-4540C925E21A}"/>
              </a:ext>
            </a:extLst>
          </p:cNvPr>
          <p:cNvSpPr txBox="1"/>
          <p:nvPr/>
        </p:nvSpPr>
        <p:spPr>
          <a:xfrm>
            <a:off x="196644" y="4008961"/>
            <a:ext cx="4879209" cy="2292935"/>
          </a:xfrm>
          <a:prstGeom prst="rect">
            <a:avLst/>
          </a:prstGeom>
          <a:solidFill>
            <a:schemeClr val="accent1">
              <a:lumMod val="40000"/>
              <a:lumOff val="60000"/>
            </a:schemeClr>
          </a:solidFill>
          <a:ln>
            <a:solidFill>
              <a:srgbClr val="002060"/>
            </a:solidFill>
          </a:ln>
        </p:spPr>
        <p:txBody>
          <a:bodyPr wrap="square">
            <a:spAutoFit/>
          </a:bodyPr>
          <a:lstStyle/>
          <a:p>
            <a:pPr algn="just"/>
            <a:r>
              <a:rPr lang="en-US" sz="1800" b="1" u="sng"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Single Vendor Entr</a:t>
            </a:r>
            <a:r>
              <a:rPr lang="gu-IN" sz="1800" b="1" u="sng"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y Mode </a:t>
            </a:r>
            <a:r>
              <a:rPr lang="gu-IN" sz="16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થી ચૂકવાણા ની એન્ટ્રી કરવા માટે </a:t>
            </a:r>
            <a:endParaRPr lang="gu-IN" sz="18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a:t>
            </a:r>
            <a:r>
              <a:rPr lang="gu-IN" sz="1500" b="1" dirty="0">
                <a:effectLst/>
                <a:latin typeface="Baloo Bhai 2" panose="03080502040302020200" pitchFamily="66" charset="0"/>
                <a:ea typeface="Arial" panose="020B0604020202020204" pitchFamily="34" charset="0"/>
                <a:cs typeface="Baloo Bhai 2" panose="03080502040302020200" pitchFamily="66" charset="0"/>
              </a:rPr>
              <a:t>4</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6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600" dirty="0">
                <a:effectLst/>
                <a:latin typeface="Baloo Bhai 2" panose="03080502040302020200" pitchFamily="66" charset="0"/>
                <a:ea typeface="Arial" panose="020B0604020202020204" pitchFamily="34" charset="0"/>
                <a:cs typeface="Baloo Bhai 2" panose="03080502040302020200" pitchFamily="66" charset="0"/>
              </a:rPr>
              <a:t> </a:t>
            </a:r>
            <a:r>
              <a:rPr lang="gu-IN" sz="1600" b="1" dirty="0">
                <a:effectLst/>
                <a:latin typeface="Baloo Bhai 2" panose="03080502040302020200" pitchFamily="66" charset="0"/>
                <a:ea typeface="Arial" panose="020B0604020202020204" pitchFamily="34" charset="0"/>
                <a:cs typeface="Baloo Bhai 2" panose="03080502040302020200" pitchFamily="66" charset="0"/>
              </a:rPr>
              <a:t>GJ209</a:t>
            </a:r>
            <a:r>
              <a:rPr lang="gu-IN" sz="1600" dirty="0">
                <a:effectLst/>
                <a:latin typeface="Baloo Bhai 2" panose="03080502040302020200" pitchFamily="66" charset="0"/>
                <a:ea typeface="Arial" panose="020B0604020202020204" pitchFamily="34" charset="0"/>
                <a:cs typeface="Baloo Bhai 2" panose="03080502040302020200" pitchFamily="66" charset="0"/>
              </a:rPr>
              <a:t> સીલેક્ટ કર્યા બાદ અન્ય આગળ બતાવેલ તમામ માહિતી ભરવાની રહેશે.</a:t>
            </a:r>
            <a:endParaRPr lang="gu-IN" sz="1600" spc="-25" dirty="0">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a:t>
            </a:r>
            <a:r>
              <a:rPr lang="gu-IN" sz="1500" b="1" dirty="0">
                <a:effectLst/>
                <a:latin typeface="Baloo Bhai 2" panose="03080502040302020200" pitchFamily="66" charset="0"/>
                <a:ea typeface="Arial" panose="020B0604020202020204" pitchFamily="34" charset="0"/>
                <a:cs typeface="Baloo Bhai 2" panose="03080502040302020200" pitchFamily="66" charset="0"/>
              </a:rPr>
              <a:t>4</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માહિતી ભર્યા બાદ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SAVE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પર ક્લિક કરવાનું રહેશે જેથી વાઉચર કોડ જનરેટ થશે અને એન્ટ્રી આગળ ની સ્ક્રીન પર જશે </a:t>
            </a:r>
          </a:p>
          <a:p>
            <a:pPr marL="285750" indent="-285750">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a:t>
            </a:r>
            <a:r>
              <a:rPr lang="gu-IN" sz="1500" b="1" dirty="0">
                <a:effectLst/>
                <a:latin typeface="Baloo Bhai 2" panose="03080502040302020200" pitchFamily="66" charset="0"/>
                <a:ea typeface="Arial" panose="020B0604020202020204" pitchFamily="34" charset="0"/>
                <a:cs typeface="Baloo Bhai 2" panose="03080502040302020200" pitchFamily="66" charset="0"/>
              </a:rPr>
              <a:t>5</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Payment Mode </a:t>
            </a:r>
            <a:r>
              <a:rPr lang="en-US" sz="1500" b="1" dirty="0">
                <a:effectLst/>
                <a:latin typeface="Baloo Bhai 2" panose="03080502040302020200" pitchFamily="66" charset="0"/>
                <a:ea typeface="Arial" panose="020B0604020202020204" pitchFamily="34" charset="0"/>
                <a:cs typeface="Baloo Bhai 2" panose="03080502040302020200" pitchFamily="66" charset="0"/>
              </a:rPr>
              <a:t>- </a:t>
            </a:r>
            <a:r>
              <a:rPr lang="en-US" sz="1200" b="1" kern="100" dirty="0" err="1">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EPaymentUsingPrintAdvice</a:t>
            </a:r>
            <a:r>
              <a:rPr lang="en-US"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કે પછી</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200" b="1" kern="100" dirty="0" err="1">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EPaymentUsingDigitalSignature</a:t>
            </a:r>
            <a:r>
              <a:rPr lang="gu-IN" sz="1200" b="1" kern="100" dirty="0">
                <a:effectLst/>
                <a:highlight>
                  <a:srgbClr val="FFFF00"/>
                </a:highlight>
                <a:latin typeface="Baloo Bhai 2" panose="03080502040302020200" pitchFamily="66" charset="0"/>
                <a:ea typeface="Calibri" panose="020F0502020204030204" pitchFamily="34" charset="0"/>
                <a:cs typeface="Baloo Bhai 2" panose="03080502040302020200" pitchFamily="66" charset="0"/>
              </a:rPr>
              <a:t>(</a:t>
            </a:r>
            <a:r>
              <a:rPr lang="gu-IN" sz="1200" b="1" dirty="0">
                <a:effectLst/>
                <a:highlight>
                  <a:srgbClr val="FFFF00"/>
                </a:highlight>
                <a:latin typeface="Baloo Bhai 2" panose="03080502040302020200" pitchFamily="66" charset="0"/>
                <a:ea typeface="Arial" panose="020B0604020202020204" pitchFamily="34" charset="0"/>
                <a:cs typeface="Baloo Bhai 2" panose="03080502040302020200" pitchFamily="66" charset="0"/>
              </a:rPr>
              <a:t>DSC</a:t>
            </a:r>
            <a:r>
              <a:rPr lang="gu-IN" sz="12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 </a:t>
            </a:r>
            <a:r>
              <a:rPr lang="gu-IN" sz="1500" dirty="0">
                <a:latin typeface="Baloo Bhai 2" panose="03080502040302020200" pitchFamily="66" charset="0"/>
                <a:ea typeface="Arial" panose="020B0604020202020204" pitchFamily="34" charset="0"/>
                <a:cs typeface="Baloo Bhai 2" panose="03080502040302020200" pitchFamily="66" charset="0"/>
              </a:rPr>
              <a:t>બંને માંથી કોઈ એક </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સીલેક્ટ કરવાનું રહેશે.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spTree>
    <p:extLst>
      <p:ext uri="{BB962C8B-B14F-4D97-AF65-F5344CB8AC3E}">
        <p14:creationId xmlns:p14="http://schemas.microsoft.com/office/powerpoint/2010/main" val="315946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791771C-9D8E-77D6-10A0-821B4B7BB439}"/>
              </a:ext>
            </a:extLst>
          </p:cNvPr>
          <p:cNvGraphicFramePr>
            <a:graphicFrameLocks noGrp="1"/>
          </p:cNvGraphicFramePr>
          <p:nvPr>
            <p:extLst>
              <p:ext uri="{D42A27DB-BD31-4B8C-83A1-F6EECF244321}">
                <p14:modId xmlns:p14="http://schemas.microsoft.com/office/powerpoint/2010/main" val="4252414387"/>
              </p:ext>
            </p:extLst>
          </p:nvPr>
        </p:nvGraphicFramePr>
        <p:xfrm>
          <a:off x="6012024" y="762000"/>
          <a:ext cx="5931161" cy="4654067"/>
        </p:xfrm>
        <a:graphic>
          <a:graphicData uri="http://schemas.openxmlformats.org/drawingml/2006/table">
            <a:tbl>
              <a:tblPr firstRow="1" firstCol="1" bandRow="1">
                <a:tableStyleId>{5C22544A-7EE6-4342-B048-85BDC9FD1C3A}</a:tableStyleId>
              </a:tblPr>
              <a:tblGrid>
                <a:gridCol w="525691">
                  <a:extLst>
                    <a:ext uri="{9D8B030D-6E8A-4147-A177-3AD203B41FA5}">
                      <a16:colId xmlns:a16="http://schemas.microsoft.com/office/drawing/2014/main" val="4179113031"/>
                    </a:ext>
                  </a:extLst>
                </a:gridCol>
                <a:gridCol w="1862773">
                  <a:extLst>
                    <a:ext uri="{9D8B030D-6E8A-4147-A177-3AD203B41FA5}">
                      <a16:colId xmlns:a16="http://schemas.microsoft.com/office/drawing/2014/main" val="1838797718"/>
                    </a:ext>
                  </a:extLst>
                </a:gridCol>
                <a:gridCol w="3542697">
                  <a:extLst>
                    <a:ext uri="{9D8B030D-6E8A-4147-A177-3AD203B41FA5}">
                      <a16:colId xmlns:a16="http://schemas.microsoft.com/office/drawing/2014/main" val="3484781705"/>
                    </a:ext>
                  </a:extLst>
                </a:gridCol>
              </a:tblGrid>
              <a:tr h="392245">
                <a:tc>
                  <a:txBody>
                    <a:bodyPr/>
                    <a:lstStyle/>
                    <a:p>
                      <a:pPr algn="ctr"/>
                      <a:r>
                        <a:rPr lang="gu-IN" sz="1200" b="1" dirty="0">
                          <a:effectLst/>
                          <a:latin typeface="Baloo Bhai 2" panose="03080502040302020200" pitchFamily="66" charset="0"/>
                          <a:cs typeface="Baloo Bhai 2" panose="03080502040302020200" pitchFamily="66" charset="0"/>
                        </a:rPr>
                        <a:t>ક્રમ</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37780" marR="3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પી.એફ.એમ.એસ સોફ્ટવેરના આધારેસ્ટેપ</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37780" marR="3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વિગત</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37780" marR="3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5255940"/>
                  </a:ext>
                </a:extLst>
              </a:tr>
              <a:tr h="410585">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13</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effectLst/>
                          <a:latin typeface="Baloo Bhai 2" panose="03080502040302020200" pitchFamily="66" charset="0"/>
                          <a:ea typeface="Times New Roman" panose="02020603050405020304" pitchFamily="18" charset="0"/>
                          <a:cs typeface="Baloo Bhai 2" panose="03080502040302020200" pitchFamily="66" charset="0"/>
                        </a:rPr>
                        <a:t>SELECT SCHEME COMPONENT </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જીલ્લા માંથી જાણ કરેલ હોય તે ગ્રાન્ટ પ્રમાણે તેના કોડ સિલેક્ટ કરવા</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5397592"/>
                  </a:ext>
                </a:extLst>
              </a:tr>
              <a:tr h="410585">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14</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EXPENCE TYPE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જનરલ ખર્ચ માટે રેવન્યુ અને સીવીલ ખર્ચ માટે કેપીટલ સિલેક્ટ કરવું</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0609084"/>
                  </a:ext>
                </a:extLst>
              </a:tr>
              <a:tr h="236486">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15</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PERCENTAGE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ea typeface="Times New Roman" panose="02020603050405020304" pitchFamily="18" charset="0"/>
                          <a:cs typeface="Baloo Bhai 2" panose="03080502040302020200" pitchFamily="66" charset="0"/>
                        </a:rPr>
                        <a:t>ટકાવારી પર્સન્ટેજ ૧૦૦ લખવા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8246790"/>
                  </a:ext>
                </a:extLst>
              </a:tr>
              <a:tr h="236486">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16</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ADD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ea typeface="Times New Roman" panose="02020603050405020304" pitchFamily="18" charset="0"/>
                          <a:cs typeface="Baloo Bhai 2" panose="03080502040302020200" pitchFamily="66" charset="0"/>
                        </a:rPr>
                        <a:t>એડ પર ક્લિક કરવું</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8314813"/>
                  </a:ext>
                </a:extLst>
              </a:tr>
              <a:tr h="615879">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17</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SAVE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સેવ બટન પર</a:t>
                      </a:r>
                      <a:r>
                        <a:rPr lang="en-US" sz="1200" b="1" dirty="0">
                          <a:effectLst/>
                          <a:latin typeface="Baloo Bhai 2" panose="03080502040302020200" pitchFamily="66" charset="0"/>
                          <a:ea typeface="Times New Roman" panose="02020603050405020304" pitchFamily="18" charset="0"/>
                          <a:cs typeface="Baloo Bhai 2" panose="03080502040302020200" pitchFamily="66" charset="0"/>
                        </a:rPr>
                        <a:t>  </a:t>
                      </a:r>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ક્લિક કરવાથી વાઉચર નંબર જનરેટ થશે લાલ કલરની લીંક ઉપર ક્લિક કરવું અને</a:t>
                      </a:r>
                      <a:r>
                        <a:rPr lang="en-US" sz="1200" b="1" dirty="0">
                          <a:effectLst/>
                          <a:latin typeface="Baloo Bhai 2" panose="03080502040302020200" pitchFamily="66" charset="0"/>
                          <a:ea typeface="Times New Roman" panose="02020603050405020304" pitchFamily="18" charset="0"/>
                          <a:cs typeface="Baloo Bhai 2" panose="03080502040302020200" pitchFamily="66" charset="0"/>
                        </a:rPr>
                        <a:t>  SUBMIT </a:t>
                      </a:r>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બટન પર ક્લિક કરવું</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917302"/>
                  </a:ext>
                </a:extLst>
              </a:tr>
              <a:tr h="821172">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18</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INSTRUMENT TYPE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effectLst/>
                          <a:latin typeface="Baloo Bhai 2" panose="03080502040302020200" pitchFamily="66" charset="0"/>
                          <a:ea typeface="Times New Roman" panose="02020603050405020304" pitchFamily="18" charset="0"/>
                          <a:cs typeface="Baloo Bhai 2" panose="03080502040302020200" pitchFamily="66" charset="0"/>
                        </a:rPr>
                        <a:t>E- PAYMENT USING PRINT ADVICE </a:t>
                      </a:r>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પર ક્લિક કરવું અથવા ચેક પર ક્લિક કરવું જે મુજબ ખર્ચ કરવાનો હોઈ તે ઇન્સ્ટ્રુમેન્ટ ટાઈપ પસંદ કરવાનું થશે</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667742"/>
                  </a:ext>
                </a:extLst>
              </a:tr>
              <a:tr h="236486">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19</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ADD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ea typeface="Times New Roman" panose="02020603050405020304" pitchFamily="18" charset="0"/>
                          <a:cs typeface="Baloo Bhai 2" panose="03080502040302020200" pitchFamily="66" charset="0"/>
                        </a:rPr>
                        <a:t>એડ પર ક્લિક કરવું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830517"/>
                  </a:ext>
                </a:extLst>
              </a:tr>
              <a:tr h="410585">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20</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NARRATION FOR PASSBOOK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ea typeface="Times New Roman" panose="02020603050405020304" pitchFamily="18" charset="0"/>
                          <a:cs typeface="Baloo Bhai 2" panose="03080502040302020200" pitchFamily="66" charset="0"/>
                        </a:rPr>
                        <a:t>બીલ ની વિગત લખવી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7799487"/>
                  </a:ext>
                </a:extLst>
              </a:tr>
              <a:tr h="472973">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21</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CONFIRM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ea typeface="Times New Roman" panose="02020603050405020304" pitchFamily="18" charset="0"/>
                          <a:cs typeface="Baloo Bhai 2" panose="03080502040302020200" pitchFamily="66" charset="0"/>
                        </a:rPr>
                        <a:t>કન્ફર્મ પર ક્લિક કરવું</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1329323"/>
                  </a:ext>
                </a:extLst>
              </a:tr>
              <a:tr h="410585">
                <a:tc>
                  <a:txBody>
                    <a:bodyPr/>
                    <a:lstStyle/>
                    <a:p>
                      <a:pPr algn="ctr"/>
                      <a:r>
                        <a:rPr lang="en-US" sz="1200" b="1">
                          <a:effectLst/>
                          <a:latin typeface="Baloo Bhai 2" panose="03080502040302020200" pitchFamily="66" charset="0"/>
                          <a:ea typeface="Times New Roman" panose="02020603050405020304" pitchFamily="18" charset="0"/>
                          <a:cs typeface="Baloo Bhai 2" panose="03080502040302020200" pitchFamily="66" charset="0"/>
                        </a:rPr>
                        <a:t>22</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ea typeface="Times New Roman" panose="02020603050405020304" pitchFamily="18" charset="0"/>
                          <a:cs typeface="Baloo Bhai 2" panose="03080502040302020200" pitchFamily="66" charset="0"/>
                        </a:rPr>
                        <a:t>SUBMIT FOR APPROVAL </a:t>
                      </a:r>
                      <a:endParaRPr lang="en-US" sz="12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ea typeface="Times New Roman" panose="02020603050405020304" pitchFamily="18" charset="0"/>
                          <a:cs typeface="Baloo Bhai 2" panose="03080502040302020200" pitchFamily="66" charset="0"/>
                        </a:rPr>
                        <a:t>સબમિટ ફોર અપ્રુવલ પર ક્લિક કરવાથી એન્ટ્રી સબમિટ થશે પછી તેને અપ્રુવલ /ચેકર ના આઈડી થી અપ્પૃવલ કરી શકાશે </a:t>
                      </a:r>
                      <a:endParaRPr lang="en-US" sz="12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7733535"/>
                  </a:ext>
                </a:extLst>
              </a:tr>
            </a:tbl>
          </a:graphicData>
        </a:graphic>
      </p:graphicFrame>
      <p:graphicFrame>
        <p:nvGraphicFramePr>
          <p:cNvPr id="10" name="Table 9">
            <a:extLst>
              <a:ext uri="{FF2B5EF4-FFF2-40B4-BE49-F238E27FC236}">
                <a16:creationId xmlns:a16="http://schemas.microsoft.com/office/drawing/2014/main" id="{EB344D9B-F745-42FE-704D-FD2467579D2E}"/>
              </a:ext>
            </a:extLst>
          </p:cNvPr>
          <p:cNvGraphicFramePr>
            <a:graphicFrameLocks noGrp="1"/>
          </p:cNvGraphicFramePr>
          <p:nvPr>
            <p:extLst>
              <p:ext uri="{D42A27DB-BD31-4B8C-83A1-F6EECF244321}">
                <p14:modId xmlns:p14="http://schemas.microsoft.com/office/powerpoint/2010/main" val="2263021166"/>
              </p:ext>
            </p:extLst>
          </p:nvPr>
        </p:nvGraphicFramePr>
        <p:xfrm>
          <a:off x="150456" y="681271"/>
          <a:ext cx="5718499" cy="4734798"/>
        </p:xfrm>
        <a:graphic>
          <a:graphicData uri="http://schemas.openxmlformats.org/drawingml/2006/table">
            <a:tbl>
              <a:tblPr firstRow="1" firstCol="1" bandRow="1">
                <a:tableStyleId>{5C22544A-7EE6-4342-B048-85BDC9FD1C3A}</a:tableStyleId>
              </a:tblPr>
              <a:tblGrid>
                <a:gridCol w="506842">
                  <a:extLst>
                    <a:ext uri="{9D8B030D-6E8A-4147-A177-3AD203B41FA5}">
                      <a16:colId xmlns:a16="http://schemas.microsoft.com/office/drawing/2014/main" val="1456019943"/>
                    </a:ext>
                  </a:extLst>
                </a:gridCol>
                <a:gridCol w="1795984">
                  <a:extLst>
                    <a:ext uri="{9D8B030D-6E8A-4147-A177-3AD203B41FA5}">
                      <a16:colId xmlns:a16="http://schemas.microsoft.com/office/drawing/2014/main" val="2361648665"/>
                    </a:ext>
                  </a:extLst>
                </a:gridCol>
                <a:gridCol w="3415673">
                  <a:extLst>
                    <a:ext uri="{9D8B030D-6E8A-4147-A177-3AD203B41FA5}">
                      <a16:colId xmlns:a16="http://schemas.microsoft.com/office/drawing/2014/main" val="3380433659"/>
                    </a:ext>
                  </a:extLst>
                </a:gridCol>
              </a:tblGrid>
              <a:tr h="561755">
                <a:tc>
                  <a:txBody>
                    <a:bodyPr/>
                    <a:lstStyle/>
                    <a:p>
                      <a:pPr algn="ctr"/>
                      <a:r>
                        <a:rPr lang="gu-IN" sz="1200" b="1">
                          <a:effectLst/>
                          <a:latin typeface="Baloo Bhai 2" panose="03080502040302020200" pitchFamily="66" charset="0"/>
                          <a:cs typeface="Baloo Bhai 2" panose="03080502040302020200" pitchFamily="66" charset="0"/>
                        </a:rPr>
                        <a:t>ક્રમ</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પી.એફ.એમ.એસ સોફ્ટવેરના આધારેસ્ટેપ</a:t>
                      </a:r>
                      <a:endParaRPr lang="en-US" sz="11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gu-IN" sz="1200" b="1" dirty="0">
                          <a:effectLst/>
                          <a:latin typeface="Baloo Bhai 2" panose="03080502040302020200" pitchFamily="66" charset="0"/>
                          <a:cs typeface="Baloo Bhai 2" panose="03080502040302020200" pitchFamily="66" charset="0"/>
                        </a:rPr>
                        <a:t>વિગત</a:t>
                      </a:r>
                      <a:endParaRPr lang="en-US" sz="11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9145426"/>
                  </a:ext>
                </a:extLst>
              </a:tr>
              <a:tr h="280878">
                <a:tc>
                  <a:txBody>
                    <a:bodyPr/>
                    <a:lstStyle/>
                    <a:p>
                      <a:pPr algn="ctr"/>
                      <a:r>
                        <a:rPr lang="en-US" sz="1200" b="1">
                          <a:effectLst/>
                          <a:latin typeface="Baloo Bhai 2" panose="03080502040302020200" pitchFamily="66" charset="0"/>
                          <a:cs typeface="Baloo Bhai 2" panose="03080502040302020200" pitchFamily="66" charset="0"/>
                        </a:rPr>
                        <a:t>1</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MAKER ID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 </a:t>
                      </a:r>
                      <a:r>
                        <a:rPr lang="gu-IN" sz="1200" b="1">
                          <a:effectLst/>
                          <a:latin typeface="Baloo Bhai 2" panose="03080502040302020200" pitchFamily="66" charset="0"/>
                          <a:cs typeface="Baloo Bhai 2" panose="03080502040302020200" pitchFamily="66" charset="0"/>
                        </a:rPr>
                        <a:t>યુઝર નેમ અને પાસવર્ડને આધારે લોગીન કરવું</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7171424"/>
                  </a:ext>
                </a:extLst>
              </a:tr>
              <a:tr h="280878">
                <a:tc>
                  <a:txBody>
                    <a:bodyPr/>
                    <a:lstStyle/>
                    <a:p>
                      <a:pPr algn="ctr"/>
                      <a:r>
                        <a:rPr lang="en-US" sz="1200" b="1">
                          <a:effectLst/>
                          <a:latin typeface="Baloo Bhai 2" panose="03080502040302020200" pitchFamily="66" charset="0"/>
                          <a:cs typeface="Baloo Bhai 2" panose="03080502040302020200" pitchFamily="66" charset="0"/>
                        </a:rPr>
                        <a:t>2</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EXPENEDITURE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એક્ષ્પેન્ડિટર પર ક્લિક કરવું</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5876236"/>
                  </a:ext>
                </a:extLst>
              </a:tr>
              <a:tr h="280878">
                <a:tc>
                  <a:txBody>
                    <a:bodyPr/>
                    <a:lstStyle/>
                    <a:p>
                      <a:pPr algn="ctr"/>
                      <a:r>
                        <a:rPr lang="en-US" sz="1200" b="1">
                          <a:effectLst/>
                          <a:latin typeface="Baloo Bhai 2" panose="03080502040302020200" pitchFamily="66" charset="0"/>
                          <a:cs typeface="Baloo Bhai 2" panose="03080502040302020200" pitchFamily="66" charset="0"/>
                        </a:rPr>
                        <a:t>3</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ADD NEW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 </a:t>
                      </a:r>
                      <a:r>
                        <a:rPr lang="gu-IN" sz="1200" b="1">
                          <a:effectLst/>
                          <a:latin typeface="Baloo Bhai 2" panose="03080502040302020200" pitchFamily="66" charset="0"/>
                          <a:cs typeface="Baloo Bhai 2" panose="03080502040302020200" pitchFamily="66" charset="0"/>
                        </a:rPr>
                        <a:t>એડ ન્યુ પર ક્લિક કરવું</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6308497"/>
                  </a:ext>
                </a:extLst>
              </a:tr>
              <a:tr h="280878">
                <a:tc>
                  <a:txBody>
                    <a:bodyPr/>
                    <a:lstStyle/>
                    <a:p>
                      <a:pPr algn="ctr"/>
                      <a:r>
                        <a:rPr lang="en-US" sz="1200" b="1">
                          <a:effectLst/>
                          <a:latin typeface="Baloo Bhai 2" panose="03080502040302020200" pitchFamily="66" charset="0"/>
                          <a:cs typeface="Baloo Bhai 2" panose="03080502040302020200" pitchFamily="66" charset="0"/>
                        </a:rPr>
                        <a:t>4</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SCHEME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cs typeface="Baloo Bhai 2" panose="03080502040302020200" pitchFamily="66" charset="0"/>
                        </a:rPr>
                        <a:t>સ્કીમ સિલેક્ટ કરવી દા.ત. </a:t>
                      </a:r>
                      <a:r>
                        <a:rPr lang="en-US" sz="1200" b="1" dirty="0">
                          <a:effectLst/>
                          <a:latin typeface="Baloo Bhai 2" panose="03080502040302020200" pitchFamily="66" charset="0"/>
                          <a:cs typeface="Baloo Bhai 2" panose="03080502040302020200" pitchFamily="66" charset="0"/>
                        </a:rPr>
                        <a:t>GJ118</a:t>
                      </a:r>
                      <a:endParaRPr lang="en-US" sz="11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7592496"/>
                  </a:ext>
                </a:extLst>
              </a:tr>
              <a:tr h="385204">
                <a:tc>
                  <a:txBody>
                    <a:bodyPr/>
                    <a:lstStyle/>
                    <a:p>
                      <a:pPr algn="ctr"/>
                      <a:r>
                        <a:rPr lang="en-US" sz="1200" b="1">
                          <a:effectLst/>
                          <a:latin typeface="Baloo Bhai 2" panose="03080502040302020200" pitchFamily="66" charset="0"/>
                          <a:cs typeface="Baloo Bhai 2" panose="03080502040302020200" pitchFamily="66" charset="0"/>
                        </a:rPr>
                        <a:t>5</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BANK ACCOUNT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લીસ્ટ બોક્સ માંથી જે તે શાળા નું બેંક એકાઉન્ટ સિલેક્ટ કરવું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7393213"/>
                  </a:ext>
                </a:extLst>
              </a:tr>
              <a:tr h="385204">
                <a:tc>
                  <a:txBody>
                    <a:bodyPr/>
                    <a:lstStyle/>
                    <a:p>
                      <a:pPr algn="ctr"/>
                      <a:r>
                        <a:rPr lang="en-US" sz="1200" b="1">
                          <a:effectLst/>
                          <a:latin typeface="Baloo Bhai 2" panose="03080502040302020200" pitchFamily="66" charset="0"/>
                          <a:cs typeface="Baloo Bhai 2" panose="03080502040302020200" pitchFamily="66" charset="0"/>
                        </a:rPr>
                        <a:t>6</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EXPENEDITURE DONE FOR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જે </a:t>
                      </a:r>
                      <a:r>
                        <a:rPr lang="en-US" sz="1200" b="1">
                          <a:effectLst/>
                          <a:latin typeface="Baloo Bhai 2" panose="03080502040302020200" pitchFamily="66" charset="0"/>
                          <a:cs typeface="Baloo Bhai 2" panose="03080502040302020200" pitchFamily="66" charset="0"/>
                        </a:rPr>
                        <a:t>VENDORS </a:t>
                      </a:r>
                      <a:r>
                        <a:rPr lang="gu-IN" sz="1200" b="1">
                          <a:effectLst/>
                          <a:latin typeface="Baloo Bhai 2" panose="03080502040302020200" pitchFamily="66" charset="0"/>
                          <a:cs typeface="Baloo Bhai 2" panose="03080502040302020200" pitchFamily="66" charset="0"/>
                        </a:rPr>
                        <a:t>ને ચુકવણું કરવાનું હોય તેને સિલેક્ટ કરવું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317584"/>
                  </a:ext>
                </a:extLst>
              </a:tr>
              <a:tr h="385204">
                <a:tc>
                  <a:txBody>
                    <a:bodyPr/>
                    <a:lstStyle/>
                    <a:p>
                      <a:pPr algn="ctr"/>
                      <a:r>
                        <a:rPr lang="en-US" sz="1200" b="1">
                          <a:effectLst/>
                          <a:latin typeface="Baloo Bhai 2" panose="03080502040302020200" pitchFamily="66" charset="0"/>
                          <a:cs typeface="Baloo Bhai 2" panose="03080502040302020200" pitchFamily="66" charset="0"/>
                        </a:rPr>
                        <a:t>7</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LETTER / OFFICE ORDER NO.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ખર્ચની વિગત લખવી</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9702138"/>
                  </a:ext>
                </a:extLst>
              </a:tr>
              <a:tr h="385204">
                <a:tc>
                  <a:txBody>
                    <a:bodyPr/>
                    <a:lstStyle/>
                    <a:p>
                      <a:pPr algn="ctr"/>
                      <a:r>
                        <a:rPr lang="en-US" sz="1200" b="1">
                          <a:effectLst/>
                          <a:latin typeface="Baloo Bhai 2" panose="03080502040302020200" pitchFamily="66" charset="0"/>
                          <a:cs typeface="Baloo Bhai 2" panose="03080502040302020200" pitchFamily="66" charset="0"/>
                        </a:rPr>
                        <a:t>8</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SENCTION DATE s</a:t>
                      </a:r>
                      <a:r>
                        <a:rPr lang="gu-IN" sz="1200" b="1">
                          <a:effectLst/>
                          <a:latin typeface="Baloo Bhai 2" panose="03080502040302020200" pitchFamily="66" charset="0"/>
                          <a:cs typeface="Baloo Bhai 2" panose="03080502040302020200" pitchFamily="66" charset="0"/>
                        </a:rPr>
                        <a:t>મંજુર તારીખ</a:t>
                      </a:r>
                      <a:r>
                        <a:rPr lang="en-US" sz="1200" b="1">
                          <a:effectLst/>
                          <a:latin typeface="Baloo Bhai 2" panose="03080502040302020200" pitchFamily="66" charset="0"/>
                          <a:cs typeface="Baloo Bhai 2" panose="03080502040302020200" pitchFamily="66" charset="0"/>
                        </a:rPr>
                        <a:t>f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જે તે બિલ /વાઉચરની મંજુર તારીખ સિલેક્ટ કરવી</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5078009"/>
                  </a:ext>
                </a:extLst>
              </a:tr>
              <a:tr h="561755">
                <a:tc>
                  <a:txBody>
                    <a:bodyPr/>
                    <a:lstStyle/>
                    <a:p>
                      <a:pPr algn="ctr"/>
                      <a:r>
                        <a:rPr lang="en-US" sz="1200" b="1">
                          <a:effectLst/>
                          <a:latin typeface="Baloo Bhai 2" panose="03080502040302020200" pitchFamily="66" charset="0"/>
                          <a:cs typeface="Baloo Bhai 2" panose="03080502040302020200" pitchFamily="66" charset="0"/>
                        </a:rPr>
                        <a:t>9</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ACTUAL TRANSACTION DATE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જે તે બિલ /વાઉચરની ચૂકવણાની તારીખ સિલેક્ટ કરવી</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5114401"/>
                  </a:ext>
                </a:extLst>
              </a:tr>
              <a:tr h="385204">
                <a:tc>
                  <a:txBody>
                    <a:bodyPr/>
                    <a:lstStyle/>
                    <a:p>
                      <a:pPr algn="ctr"/>
                      <a:r>
                        <a:rPr lang="en-US" sz="1200" b="1">
                          <a:effectLst/>
                          <a:latin typeface="Baloo Bhai 2" panose="03080502040302020200" pitchFamily="66" charset="0"/>
                          <a:cs typeface="Baloo Bhai 2" panose="03080502040302020200" pitchFamily="66" charset="0"/>
                        </a:rPr>
                        <a:t>10</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TOTAL AVAILABLE AMOUNT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cs typeface="Baloo Bhai 2" panose="03080502040302020200" pitchFamily="66" charset="0"/>
                        </a:rPr>
                        <a:t>ખાતાની બેલેન્સ તેની જાતે બતાવશે </a:t>
                      </a:r>
                      <a:endParaRPr lang="en-US" sz="11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5377401"/>
                  </a:ext>
                </a:extLst>
              </a:tr>
              <a:tr h="280878">
                <a:tc>
                  <a:txBody>
                    <a:bodyPr/>
                    <a:lstStyle/>
                    <a:p>
                      <a:pPr algn="ctr"/>
                      <a:r>
                        <a:rPr lang="en-US" sz="1200" b="1">
                          <a:effectLst/>
                          <a:latin typeface="Baloo Bhai 2" panose="03080502040302020200" pitchFamily="66" charset="0"/>
                          <a:cs typeface="Baloo Bhai 2" panose="03080502040302020200" pitchFamily="66" charset="0"/>
                        </a:rPr>
                        <a:t>11</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TOTAL AMOUNT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a:effectLst/>
                          <a:latin typeface="Baloo Bhai 2" panose="03080502040302020200" pitchFamily="66" charset="0"/>
                          <a:cs typeface="Baloo Bhai 2" panose="03080502040302020200" pitchFamily="66" charset="0"/>
                        </a:rPr>
                        <a:t>જે તે બિલ /વાઉચરની ખર્ચ ની રકમ લખવી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6882083"/>
                  </a:ext>
                </a:extLst>
              </a:tr>
              <a:tr h="280878">
                <a:tc>
                  <a:txBody>
                    <a:bodyPr/>
                    <a:lstStyle/>
                    <a:p>
                      <a:pPr algn="ctr"/>
                      <a:r>
                        <a:rPr lang="en-US" sz="1200" b="1">
                          <a:effectLst/>
                          <a:latin typeface="Baloo Bhai 2" panose="03080502040302020200" pitchFamily="66" charset="0"/>
                          <a:cs typeface="Baloo Bhai 2" panose="03080502040302020200" pitchFamily="66" charset="0"/>
                        </a:rPr>
                        <a:t>12</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effectLst/>
                          <a:latin typeface="Baloo Bhai 2" panose="03080502040302020200" pitchFamily="66" charset="0"/>
                          <a:cs typeface="Baloo Bhai 2" panose="03080502040302020200" pitchFamily="66" charset="0"/>
                        </a:rPr>
                        <a:t>NARRATION </a:t>
                      </a:r>
                      <a:endParaRPr lang="en-US" sz="1100" b="1">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gu-IN" sz="1200" b="1" dirty="0">
                          <a:effectLst/>
                          <a:latin typeface="Baloo Bhai 2" panose="03080502040302020200" pitchFamily="66" charset="0"/>
                          <a:cs typeface="Baloo Bhai 2" panose="03080502040302020200" pitchFamily="66" charset="0"/>
                        </a:rPr>
                        <a:t>બીલ ની વિગત લખવી શા માટે નું ચુકવણું છે તે </a:t>
                      </a:r>
                      <a:endParaRPr lang="en-US" sz="1100" b="1" dirty="0">
                        <a:effectLst/>
                        <a:latin typeface="Baloo Bhai 2" panose="03080502040302020200" pitchFamily="66" charset="0"/>
                        <a:ea typeface="Arial" panose="020B0604020202020204" pitchFamily="34" charset="0"/>
                        <a:cs typeface="Baloo Bhai 2" panose="03080502040302020200" pitchFamily="66"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1028991"/>
                  </a:ext>
                </a:extLst>
              </a:tr>
            </a:tbl>
          </a:graphicData>
        </a:graphic>
      </p:graphicFrame>
      <p:sp>
        <p:nvSpPr>
          <p:cNvPr id="11" name="TextBox 10">
            <a:extLst>
              <a:ext uri="{FF2B5EF4-FFF2-40B4-BE49-F238E27FC236}">
                <a16:creationId xmlns:a16="http://schemas.microsoft.com/office/drawing/2014/main" id="{54CC6732-4130-BF44-076F-F05DEE506F61}"/>
              </a:ext>
            </a:extLst>
          </p:cNvPr>
          <p:cNvSpPr txBox="1"/>
          <p:nvPr/>
        </p:nvSpPr>
        <p:spPr>
          <a:xfrm>
            <a:off x="4122395" y="131375"/>
            <a:ext cx="5514664" cy="523220"/>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 </a:t>
            </a:r>
            <a:r>
              <a:rPr lang="en-US" sz="2400" b="1" u="sng" spc="-25" dirty="0">
                <a:solidFill>
                  <a:srgbClr val="7030A0"/>
                </a:solidFill>
                <a:latin typeface="Baloo Bhai 2" panose="03080502040302020200" pitchFamily="66" charset="0"/>
                <a:cs typeface="Baloo Bhai 2" panose="03080502040302020200" pitchFamily="66" charset="0"/>
              </a:rPr>
              <a:t>Expenditure </a:t>
            </a:r>
            <a:r>
              <a:rPr lang="gu-IN" sz="2400" b="1" u="sng" spc="-25" dirty="0">
                <a:solidFill>
                  <a:srgbClr val="7030A0"/>
                </a:solidFill>
                <a:latin typeface="Baloo Bhai 2" panose="03080502040302020200" pitchFamily="66" charset="0"/>
                <a:cs typeface="Baloo Bhai 2" panose="03080502040302020200" pitchFamily="66" charset="0"/>
              </a:rPr>
              <a:t>(</a:t>
            </a:r>
            <a:r>
              <a:rPr lang="en-US" sz="2400" b="1" u="sng" spc="-25" dirty="0">
                <a:solidFill>
                  <a:srgbClr val="7030A0"/>
                </a:solidFill>
                <a:latin typeface="Baloo Bhai 2" panose="03080502040302020200" pitchFamily="66" charset="0"/>
                <a:cs typeface="Baloo Bhai 2" panose="03080502040302020200" pitchFamily="66" charset="0"/>
              </a:rPr>
              <a:t>Payment) Single Vendor</a:t>
            </a:r>
            <a:endParaRPr lang="en-US" altLang="en-US" sz="1600" b="1" u="sng" spc="-25" dirty="0">
              <a:solidFill>
                <a:srgbClr val="7030A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1142935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52280A-3BAF-59FE-2F21-2139210A0318}"/>
              </a:ext>
            </a:extLst>
          </p:cNvPr>
          <p:cNvSpPr txBox="1"/>
          <p:nvPr/>
        </p:nvSpPr>
        <p:spPr>
          <a:xfrm>
            <a:off x="2392700" y="50632"/>
            <a:ext cx="7406599" cy="800219"/>
          </a:xfrm>
          <a:prstGeom prst="rect">
            <a:avLst/>
          </a:prstGeom>
          <a:solidFill>
            <a:schemeClr val="accent2">
              <a:lumMod val="40000"/>
              <a:lumOff val="60000"/>
            </a:schemeClr>
          </a:solidFill>
          <a:ln w="28575">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4</a:t>
            </a:r>
            <a:r>
              <a:rPr lang="en-US" sz="2800" b="1" u="sng" spc="-25" dirty="0">
                <a:solidFill>
                  <a:srgbClr val="7030A0"/>
                </a:solidFill>
                <a:latin typeface="Baloo Bhai 2" panose="03080502040302020200" pitchFamily="66" charset="0"/>
                <a:cs typeface="Baloo Bhai 2" panose="03080502040302020200" pitchFamily="66" charset="0"/>
              </a:rPr>
              <a:t>-Multiple Vendor Customization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Multiple Vendor Customization in UI Basis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3" name="Picture 2">
            <a:extLst>
              <a:ext uri="{FF2B5EF4-FFF2-40B4-BE49-F238E27FC236}">
                <a16:creationId xmlns:a16="http://schemas.microsoft.com/office/drawing/2014/main" id="{E10AD9A4-1AFE-B2F1-D70D-366DD4C6E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09" y="1093827"/>
            <a:ext cx="6772172" cy="3950316"/>
          </a:xfrm>
          <a:prstGeom prst="rect">
            <a:avLst/>
          </a:prstGeom>
          <a:ln w="19050">
            <a:solidFill>
              <a:srgbClr val="002060"/>
            </a:solidFill>
          </a:ln>
        </p:spPr>
      </p:pic>
      <p:pic>
        <p:nvPicPr>
          <p:cNvPr id="6" name="Picture 5">
            <a:extLst>
              <a:ext uri="{FF2B5EF4-FFF2-40B4-BE49-F238E27FC236}">
                <a16:creationId xmlns:a16="http://schemas.microsoft.com/office/drawing/2014/main" id="{38472F2E-F955-674E-D840-98852CBE1E45}"/>
              </a:ext>
            </a:extLst>
          </p:cNvPr>
          <p:cNvPicPr>
            <a:picLocks noChangeAspect="1"/>
          </p:cNvPicPr>
          <p:nvPr/>
        </p:nvPicPr>
        <p:blipFill>
          <a:blip r:embed="rId3"/>
          <a:stretch>
            <a:fillRect/>
          </a:stretch>
        </p:blipFill>
        <p:spPr>
          <a:xfrm>
            <a:off x="5100375" y="2639149"/>
            <a:ext cx="7087214" cy="4138664"/>
          </a:xfrm>
          <a:prstGeom prst="rect">
            <a:avLst/>
          </a:prstGeom>
          <a:ln w="19050">
            <a:solidFill>
              <a:srgbClr val="002060"/>
            </a:solidFill>
          </a:ln>
        </p:spPr>
      </p:pic>
      <p:sp>
        <p:nvSpPr>
          <p:cNvPr id="8" name="TextBox 7">
            <a:extLst>
              <a:ext uri="{FF2B5EF4-FFF2-40B4-BE49-F238E27FC236}">
                <a16:creationId xmlns:a16="http://schemas.microsoft.com/office/drawing/2014/main" id="{20774C27-86FB-CDFC-CE05-3E2A7599B399}"/>
              </a:ext>
            </a:extLst>
          </p:cNvPr>
          <p:cNvSpPr txBox="1"/>
          <p:nvPr/>
        </p:nvSpPr>
        <p:spPr>
          <a:xfrm>
            <a:off x="6993338" y="1055308"/>
            <a:ext cx="5123473" cy="1769715"/>
          </a:xfrm>
          <a:prstGeom prst="rect">
            <a:avLst/>
          </a:prstGeom>
          <a:solidFill>
            <a:schemeClr val="accent1">
              <a:lumMod val="40000"/>
              <a:lumOff val="60000"/>
            </a:schemeClr>
          </a:solidFill>
          <a:ln w="19050">
            <a:solidFill>
              <a:srgbClr val="002060"/>
            </a:solidFill>
          </a:ln>
        </p:spPr>
        <p:txBody>
          <a:bodyPr wrap="square">
            <a:spAutoFit/>
          </a:bodyPr>
          <a:lstStyle/>
          <a:p>
            <a:pPr marL="182880" indent="-285750" algn="just">
              <a:buFont typeface="Arial" panose="020B0604020202020204" pitchFamily="34" charset="0"/>
              <a:buChar char="•"/>
            </a:pP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PFMS </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સોફ્ટવેર ના માધ્યમથી જયારે તમે એક થી વધારે લોકોને ચૂકવાણા કરવા માંગતા હો તો સૌપ્રથમ તે તમામ પાર્ટી ના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વેન્ડરનું એક</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ગ્રુપ (</a:t>
            </a:r>
            <a:r>
              <a:rPr lang="en-US"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Customization) </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બનાવવું પડશે.</a:t>
            </a:r>
          </a:p>
          <a:p>
            <a:pPr marL="18288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વેન્ડર નું ગ્રુપ </a:t>
            </a:r>
            <a:r>
              <a:rPr lang="gu-IN" sz="1500" b="1" dirty="0">
                <a:latin typeface="Baloo Bhai 2" panose="03080502040302020200" pitchFamily="66" charset="0"/>
                <a:ea typeface="Arial" panose="020B0604020202020204" pitchFamily="34" charset="0"/>
                <a:cs typeface="Baloo Bhai 2" panose="03080502040302020200" pitchFamily="66" charset="0"/>
              </a:rPr>
              <a:t>(</a:t>
            </a:r>
            <a:r>
              <a:rPr lang="en-US" sz="1500" b="1" dirty="0">
                <a:latin typeface="Baloo Bhai 2" panose="03080502040302020200" pitchFamily="66" charset="0"/>
                <a:ea typeface="Arial" panose="020B0604020202020204" pitchFamily="34" charset="0"/>
                <a:cs typeface="Baloo Bhai 2" panose="03080502040302020200" pitchFamily="66" charset="0"/>
              </a:rPr>
              <a:t>Customization) </a:t>
            </a:r>
            <a:r>
              <a:rPr lang="gu-IN" sz="1500" dirty="0">
                <a:latin typeface="Baloo Bhai 2" panose="03080502040302020200" pitchFamily="66" charset="0"/>
                <a:ea typeface="Arial" panose="020B0604020202020204" pitchFamily="34" charset="0"/>
                <a:cs typeface="Baloo Bhai 2" panose="03080502040302020200" pitchFamily="66" charset="0"/>
              </a:rPr>
              <a:t>બનાવવા માટે આપે </a:t>
            </a: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a:t>
            </a:r>
            <a:r>
              <a:rPr lang="gu-IN" sz="1500" b="1" dirty="0">
                <a:effectLst/>
                <a:latin typeface="Baloo Bhai 2" panose="03080502040302020200" pitchFamily="66" charset="0"/>
                <a:ea typeface="Arial" panose="020B0604020202020204" pitchFamily="34" charset="0"/>
                <a:cs typeface="Baloo Bhai 2" panose="03080502040302020200" pitchFamily="66" charset="0"/>
              </a:rPr>
              <a:t>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સૌ પ્રથમ </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PFMS</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સોફ્ટવેરમાં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મેકર(</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DO</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ના આઈડી થી લોગીન થવાનું રહેશે. લોગીન થયા બાદ </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Master</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Bulk Customization</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Manage</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ઓપ્શન માં જવું</a:t>
            </a:r>
            <a:r>
              <a:rPr lang="gu-IN" sz="1600" dirty="0">
                <a:effectLst/>
                <a:latin typeface="Baloo Bhai 2" panose="03080502040302020200" pitchFamily="66" charset="0"/>
                <a:ea typeface="Arial" panose="020B0604020202020204" pitchFamily="34" charset="0"/>
                <a:cs typeface="Baloo Bhai 2" panose="03080502040302020200" pitchFamily="66" charset="0"/>
              </a:rPr>
              <a:t>.</a:t>
            </a:r>
            <a:endParaRPr lang="gu-IN" sz="1600" spc="-25"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9" name="Rectangle 8">
            <a:extLst>
              <a:ext uri="{FF2B5EF4-FFF2-40B4-BE49-F238E27FC236}">
                <a16:creationId xmlns:a16="http://schemas.microsoft.com/office/drawing/2014/main" id="{A4A8BE3E-D46B-8AB6-8151-CF9A0F4B3650}"/>
              </a:ext>
            </a:extLst>
          </p:cNvPr>
          <p:cNvSpPr/>
          <p:nvPr/>
        </p:nvSpPr>
        <p:spPr>
          <a:xfrm>
            <a:off x="2609408" y="4084360"/>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Step-1</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0" name="TextBox 9">
            <a:extLst>
              <a:ext uri="{FF2B5EF4-FFF2-40B4-BE49-F238E27FC236}">
                <a16:creationId xmlns:a16="http://schemas.microsoft.com/office/drawing/2014/main" id="{52371F18-2DA6-4418-DCB7-75DDA2D3480E}"/>
              </a:ext>
            </a:extLst>
          </p:cNvPr>
          <p:cNvSpPr txBox="1"/>
          <p:nvPr/>
        </p:nvSpPr>
        <p:spPr>
          <a:xfrm>
            <a:off x="95109" y="5471785"/>
            <a:ext cx="4879209" cy="584775"/>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a:t>
            </a:r>
            <a:r>
              <a:rPr lang="gu-IN" sz="1500" b="1" dirty="0">
                <a:effectLst/>
                <a:latin typeface="Baloo Bhai 2" panose="03080502040302020200" pitchFamily="66" charset="0"/>
                <a:ea typeface="Arial" panose="020B0604020202020204" pitchFamily="34" charset="0"/>
                <a:cs typeface="Baloo Bhai 2" panose="03080502040302020200" pitchFamily="66" charset="0"/>
              </a:rPr>
              <a:t>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ઓપ્શન ઓપન થયા બાદ ,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Step-2</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મુજબ તેમાં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GJ209</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સ્કીમ સીલેક્ટ કરવાની રહેશે</a:t>
            </a:r>
            <a:r>
              <a:rPr lang="gu-IN" sz="1600" dirty="0">
                <a:effectLst/>
                <a:latin typeface="Baloo Bhai 2" panose="03080502040302020200" pitchFamily="66" charset="0"/>
                <a:ea typeface="Arial" panose="020B0604020202020204" pitchFamily="34" charset="0"/>
                <a:cs typeface="Baloo Bhai 2" panose="03080502040302020200" pitchFamily="66" charset="0"/>
              </a:rPr>
              <a:t>.</a:t>
            </a:r>
            <a:endParaRPr lang="gu-IN" sz="1600" spc="-25"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1" name="Rectangle 10">
            <a:extLst>
              <a:ext uri="{FF2B5EF4-FFF2-40B4-BE49-F238E27FC236}">
                <a16:creationId xmlns:a16="http://schemas.microsoft.com/office/drawing/2014/main" id="{5EE4EC11-A886-653A-0F39-F9E8773A7FFE}"/>
              </a:ext>
            </a:extLst>
          </p:cNvPr>
          <p:cNvSpPr/>
          <p:nvPr/>
        </p:nvSpPr>
        <p:spPr>
          <a:xfrm>
            <a:off x="5872965" y="3473701"/>
            <a:ext cx="4749882" cy="390653"/>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BA2736F3-D760-448C-DF56-3FA316E58CC6}"/>
              </a:ext>
            </a:extLst>
          </p:cNvPr>
          <p:cNvSpPr/>
          <p:nvPr/>
        </p:nvSpPr>
        <p:spPr>
          <a:xfrm>
            <a:off x="10766616" y="3874228"/>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Step-2</a:t>
            </a:r>
            <a:endParaRPr lang="en-US" b="1"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2066256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5F44B6-6FDB-59A0-7C02-F184FB1ABD59}"/>
              </a:ext>
            </a:extLst>
          </p:cNvPr>
          <p:cNvSpPr txBox="1"/>
          <p:nvPr/>
        </p:nvSpPr>
        <p:spPr>
          <a:xfrm>
            <a:off x="186091" y="65314"/>
            <a:ext cx="5333047" cy="800219"/>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Multiple Vendor Customization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Multiple Vendor Customization in UI Basis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
        <p:nvSpPr>
          <p:cNvPr id="7" name="TextBox 6">
            <a:extLst>
              <a:ext uri="{FF2B5EF4-FFF2-40B4-BE49-F238E27FC236}">
                <a16:creationId xmlns:a16="http://schemas.microsoft.com/office/drawing/2014/main" id="{B900C386-9822-3A41-82B3-CBFADF9BEDAF}"/>
              </a:ext>
            </a:extLst>
          </p:cNvPr>
          <p:cNvSpPr txBox="1"/>
          <p:nvPr/>
        </p:nvSpPr>
        <p:spPr>
          <a:xfrm>
            <a:off x="6326155" y="173035"/>
            <a:ext cx="5608031" cy="2513445"/>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err="1">
                <a:effectLst/>
                <a:latin typeface="Baloo Bhai 2" panose="03080502040302020200" pitchFamily="66" charset="0"/>
                <a:ea typeface="Arial" panose="020B0604020202020204" pitchFamily="34" charset="0"/>
                <a:cs typeface="Baloo Bhai 2" panose="03080502040302020200" pitchFamily="66" charset="0"/>
              </a:rPr>
              <a:t>tep</a:t>
            </a:r>
            <a:r>
              <a:rPr lang="en-US" sz="1500" b="1" dirty="0">
                <a:effectLst/>
                <a:latin typeface="Baloo Bhai 2" panose="03080502040302020200" pitchFamily="66" charset="0"/>
                <a:ea typeface="Arial" panose="020B0604020202020204" pitchFamily="34" charset="0"/>
                <a:cs typeface="Baloo Bhai 2" panose="03080502040302020200" pitchFamily="66" charset="0"/>
              </a:rPr>
              <a:t>-</a:t>
            </a:r>
            <a:r>
              <a:rPr lang="gu-IN" sz="1500" b="1" dirty="0">
                <a:effectLst/>
                <a:latin typeface="Baloo Bhai 2" panose="03080502040302020200" pitchFamily="66" charset="0"/>
                <a:ea typeface="Arial" panose="020B0604020202020204" pitchFamily="34" charset="0"/>
                <a:cs typeface="Baloo Bhai 2" panose="03080502040302020200" pitchFamily="66" charset="0"/>
              </a:rPr>
              <a:t>1 અને 2 થી </a:t>
            </a:r>
            <a:r>
              <a:rPr lang="en-IN" sz="1500" b="1" dirty="0">
                <a:latin typeface="Baloo Bhai 2" panose="03080502040302020200" pitchFamily="66" charset="0"/>
                <a:ea typeface="Calibri" panose="020F0502020204030204" pitchFamily="34" charset="0"/>
                <a:cs typeface="Baloo Bhai 2" panose="03080502040302020200" pitchFamily="66" charset="0"/>
              </a:rPr>
              <a:t>GJ209</a:t>
            </a:r>
            <a:r>
              <a:rPr lang="gu-IN" sz="1500" dirty="0">
                <a:latin typeface="Baloo Bhai 2" panose="03080502040302020200" pitchFamily="66" charset="0"/>
                <a:ea typeface="Calibri" panose="020F0502020204030204" pitchFamily="34" charset="0"/>
                <a:cs typeface="Baloo Bhai 2" panose="03080502040302020200" pitchFamily="66" charset="0"/>
              </a:rPr>
              <a:t>ની સ્કીમ સિલેક્ટ કાર્ય બાદ નીચે મુજબની વિગતો ધ્યાનમાં લેવાની રહેશે.</a:t>
            </a:r>
            <a:endParaRPr lang="en-US" sz="15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lnSpc>
                <a:spcPct val="107000"/>
              </a:lnSpc>
              <a:buFont typeface="Arial" panose="020B0604020202020204" pitchFamily="34" charset="0"/>
              <a:buChar char="•"/>
            </a:pPr>
            <a:r>
              <a:rPr lang="en-IN" sz="1500" b="1" dirty="0">
                <a:latin typeface="Baloo Bhai 2" panose="03080502040302020200" pitchFamily="66" charset="0"/>
                <a:ea typeface="Calibri" panose="020F0502020204030204" pitchFamily="34" charset="0"/>
                <a:cs typeface="Baloo Bhai 2" panose="03080502040302020200" pitchFamily="66" charset="0"/>
              </a:rPr>
              <a:t>Customized Name</a:t>
            </a:r>
            <a:r>
              <a:rPr lang="gu-IN" sz="1500" dirty="0">
                <a:latin typeface="Baloo Bhai 2" panose="03080502040302020200" pitchFamily="66" charset="0"/>
                <a:ea typeface="Calibri" panose="020F0502020204030204" pitchFamily="34" charset="0"/>
                <a:cs typeface="Baloo Bhai 2" panose="03080502040302020200" pitchFamily="66" charset="0"/>
              </a:rPr>
              <a:t>(આપને અનુકૂળ તે મુજબનું નામ લખવું)</a:t>
            </a:r>
            <a:endParaRPr lang="en-US" sz="15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lnSpc>
                <a:spcPct val="107000"/>
              </a:lnSpc>
              <a:buFont typeface="Arial" panose="020B0604020202020204" pitchFamily="34" charset="0"/>
              <a:buChar char="•"/>
            </a:pPr>
            <a:r>
              <a:rPr lang="en-IN" sz="1500" b="1" dirty="0">
                <a:latin typeface="Baloo Bhai 2" panose="03080502040302020200" pitchFamily="66" charset="0"/>
                <a:ea typeface="Calibri" panose="020F0502020204030204" pitchFamily="34" charset="0"/>
                <a:cs typeface="Baloo Bhai 2" panose="03080502040302020200" pitchFamily="66" charset="0"/>
              </a:rPr>
              <a:t>Transaction Type </a:t>
            </a:r>
            <a:r>
              <a:rPr lang="gu-IN" sz="1500" dirty="0">
                <a:latin typeface="Baloo Bhai 2" panose="03080502040302020200" pitchFamily="66" charset="0"/>
                <a:ea typeface="Calibri" panose="020F0502020204030204" pitchFamily="34" charset="0"/>
                <a:cs typeface="Baloo Bhai 2" panose="03080502040302020200" pitchFamily="66" charset="0"/>
              </a:rPr>
              <a:t>(પહેલા </a:t>
            </a:r>
            <a:r>
              <a:rPr lang="en-IN" sz="1500" b="1" dirty="0">
                <a:latin typeface="Baloo Bhai 2" panose="03080502040302020200" pitchFamily="66" charset="0"/>
                <a:ea typeface="Calibri" panose="020F0502020204030204" pitchFamily="34" charset="0"/>
                <a:cs typeface="Baloo Bhai 2" panose="03080502040302020200" pitchFamily="66" charset="0"/>
              </a:rPr>
              <a:t>Default Component</a:t>
            </a:r>
            <a:r>
              <a:rPr lang="gu-IN" sz="1500" b="1" dirty="0">
                <a:latin typeface="Baloo Bhai 2" panose="03080502040302020200" pitchFamily="66" charset="0"/>
                <a:ea typeface="Calibri" panose="020F0502020204030204" pitchFamily="34" charset="0"/>
                <a:cs typeface="Baloo Bhai 2" panose="03080502040302020200" pitchFamily="66" charset="0"/>
              </a:rPr>
              <a:t> </a:t>
            </a:r>
            <a:r>
              <a:rPr lang="gu-IN" sz="1500" dirty="0">
                <a:latin typeface="Baloo Bhai 2" panose="03080502040302020200" pitchFamily="66" charset="0"/>
                <a:ea typeface="Calibri" panose="020F0502020204030204" pitchFamily="34" charset="0"/>
                <a:cs typeface="Baloo Bhai 2" panose="03080502040302020200" pitchFamily="66" charset="0"/>
              </a:rPr>
              <a:t>પર કિલક કરી </a:t>
            </a:r>
            <a:r>
              <a:rPr lang="en-IN" sz="1500" b="1" dirty="0">
                <a:latin typeface="Baloo Bhai 2" panose="03080502040302020200" pitchFamily="66" charset="0"/>
                <a:ea typeface="Calibri" panose="020F0502020204030204" pitchFamily="34" charset="0"/>
                <a:cs typeface="Baloo Bhai 2" panose="03080502040302020200" pitchFamily="66" charset="0"/>
              </a:rPr>
              <a:t>Component Wise</a:t>
            </a:r>
            <a:r>
              <a:rPr lang="gu-IN" sz="1500" b="1" dirty="0">
                <a:latin typeface="Baloo Bhai 2" panose="03080502040302020200" pitchFamily="66" charset="0"/>
                <a:ea typeface="Calibri" panose="020F0502020204030204" pitchFamily="34" charset="0"/>
                <a:cs typeface="Baloo Bhai 2" panose="03080502040302020200" pitchFamily="66" charset="0"/>
              </a:rPr>
              <a:t> </a:t>
            </a:r>
            <a:r>
              <a:rPr lang="gu-IN" sz="1500" dirty="0">
                <a:latin typeface="Baloo Bhai 2" panose="03080502040302020200" pitchFamily="66" charset="0"/>
                <a:ea typeface="Calibri" panose="020F0502020204030204" pitchFamily="34" charset="0"/>
                <a:cs typeface="Baloo Bhai 2" panose="03080502040302020200" pitchFamily="66" charset="0"/>
              </a:rPr>
              <a:t>પર કિલક કરવું)</a:t>
            </a:r>
            <a:endParaRPr lang="en-US" sz="15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lnSpc>
                <a:spcPct val="107000"/>
              </a:lnSpc>
              <a:buFont typeface="Arial" panose="020B0604020202020204" pitchFamily="34" charset="0"/>
              <a:buChar char="•"/>
            </a:pPr>
            <a:r>
              <a:rPr lang="en-IN" sz="1500" b="1" dirty="0">
                <a:latin typeface="Baloo Bhai 2" panose="03080502040302020200" pitchFamily="66" charset="0"/>
                <a:ea typeface="Calibri" panose="020F0502020204030204" pitchFamily="34" charset="0"/>
                <a:cs typeface="Baloo Bhai 2" panose="03080502040302020200" pitchFamily="66" charset="0"/>
              </a:rPr>
              <a:t>Scheme Component</a:t>
            </a:r>
            <a:r>
              <a:rPr lang="gu-IN" sz="1500" b="1" dirty="0">
                <a:latin typeface="Baloo Bhai 2" panose="03080502040302020200" pitchFamily="66" charset="0"/>
                <a:ea typeface="Calibri" panose="020F0502020204030204" pitchFamily="34" charset="0"/>
                <a:cs typeface="Baloo Bhai 2" panose="03080502040302020200" pitchFamily="66" charset="0"/>
              </a:rPr>
              <a:t> </a:t>
            </a:r>
            <a:r>
              <a:rPr lang="gu-IN" sz="1500" dirty="0">
                <a:latin typeface="Baloo Bhai 2" panose="03080502040302020200" pitchFamily="66" charset="0"/>
                <a:ea typeface="Calibri" panose="020F0502020204030204" pitchFamily="34" charset="0"/>
                <a:cs typeface="Baloo Bhai 2" panose="03080502040302020200" pitchFamily="66" charset="0"/>
              </a:rPr>
              <a:t>(ખર્ચ અંગેના હેડને સિલેક્ટ કરવું. (</a:t>
            </a:r>
            <a:r>
              <a:rPr lang="en-IN" sz="1500" dirty="0">
                <a:latin typeface="Baloo Bhai 2" panose="03080502040302020200" pitchFamily="66" charset="0"/>
                <a:ea typeface="Calibri" panose="020F0502020204030204" pitchFamily="34" charset="0"/>
                <a:cs typeface="Baloo Bhai 2" panose="03080502040302020200" pitchFamily="66" charset="0"/>
              </a:rPr>
              <a:t>Annexure</a:t>
            </a:r>
            <a:r>
              <a:rPr lang="gu-IN" sz="1500" dirty="0">
                <a:latin typeface="Baloo Bhai 2" panose="03080502040302020200" pitchFamily="66" charset="0"/>
                <a:ea typeface="Calibri" panose="020F0502020204030204" pitchFamily="34" charset="0"/>
                <a:cs typeface="Baloo Bhai 2" panose="03080502040302020200" pitchFamily="66" charset="0"/>
              </a:rPr>
              <a:t>-</a:t>
            </a:r>
            <a:r>
              <a:rPr lang="en-IN" sz="1500" dirty="0">
                <a:latin typeface="Baloo Bhai 2" panose="03080502040302020200" pitchFamily="66" charset="0"/>
                <a:ea typeface="Calibri" panose="020F0502020204030204" pitchFamily="34" charset="0"/>
                <a:cs typeface="Baloo Bhai 2" panose="03080502040302020200" pitchFamily="66" charset="0"/>
              </a:rPr>
              <a:t>A</a:t>
            </a:r>
            <a:r>
              <a:rPr lang="gu-IN" sz="1500" dirty="0">
                <a:latin typeface="Baloo Bhai 2" panose="03080502040302020200" pitchFamily="66" charset="0"/>
                <a:ea typeface="Calibri" panose="020F0502020204030204" pitchFamily="34" charset="0"/>
                <a:cs typeface="Baloo Bhai 2" panose="03080502040302020200" pitchFamily="66" charset="0"/>
              </a:rPr>
              <a:t> મુજબ) (હવે પછીની સ્લાઈડ માં બતાવેલ છે )</a:t>
            </a:r>
            <a:endParaRPr lang="en-US" sz="15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lnSpc>
                <a:spcPct val="107000"/>
              </a:lnSpc>
              <a:spcAft>
                <a:spcPts val="800"/>
              </a:spcAft>
              <a:buFont typeface="Arial" panose="020B0604020202020204" pitchFamily="34" charset="0"/>
              <a:buChar char="•"/>
            </a:pPr>
            <a:r>
              <a:rPr lang="en-IN" sz="1500" dirty="0">
                <a:latin typeface="Baloo Bhai 2" panose="03080502040302020200" pitchFamily="66" charset="0"/>
                <a:ea typeface="Calibri" panose="020F0502020204030204" pitchFamily="34" charset="0"/>
                <a:cs typeface="Baloo Bhai 2" panose="03080502040302020200" pitchFamily="66" charset="0"/>
              </a:rPr>
              <a:t>Payment Mode</a:t>
            </a:r>
            <a:r>
              <a:rPr lang="gu-IN" sz="1500" dirty="0">
                <a:latin typeface="Baloo Bhai 2" panose="03080502040302020200" pitchFamily="66" charset="0"/>
                <a:ea typeface="Calibri" panose="020F0502020204030204" pitchFamily="34" charset="0"/>
                <a:cs typeface="Baloo Bhai 2" panose="03080502040302020200" pitchFamily="66" charset="0"/>
              </a:rPr>
              <a:t> </a:t>
            </a:r>
            <a:r>
              <a:rPr lang="gu-IN" sz="1500" b="1" dirty="0">
                <a:latin typeface="Baloo Bhai 2" panose="03080502040302020200" pitchFamily="66" charset="0"/>
                <a:ea typeface="Calibri" panose="020F0502020204030204" pitchFamily="34" charset="0"/>
                <a:cs typeface="Baloo Bhai 2" panose="03080502040302020200" pitchFamily="66" charset="0"/>
              </a:rPr>
              <a:t>(</a:t>
            </a:r>
            <a:r>
              <a:rPr lang="en-IN" sz="1500" b="1" dirty="0" err="1">
                <a:latin typeface="Baloo Bhai 2" panose="03080502040302020200" pitchFamily="66" charset="0"/>
                <a:ea typeface="Calibri" panose="020F0502020204030204" pitchFamily="34" charset="0"/>
                <a:cs typeface="Baloo Bhai 2" panose="03080502040302020200" pitchFamily="66" charset="0"/>
              </a:rPr>
              <a:t>EPaymentUsingPrintAdvice</a:t>
            </a:r>
            <a:r>
              <a:rPr lang="gu-IN" sz="1500" dirty="0">
                <a:latin typeface="Baloo Bhai 2" panose="03080502040302020200" pitchFamily="66" charset="0"/>
                <a:ea typeface="Calibri" panose="020F0502020204030204" pitchFamily="34" charset="0"/>
                <a:cs typeface="Baloo Bhai 2" panose="03080502040302020200" pitchFamily="66" charset="0"/>
              </a:rPr>
              <a:t> અથવા  </a:t>
            </a:r>
            <a:r>
              <a:rPr lang="en-IN" sz="1400" b="1" dirty="0" err="1">
                <a:latin typeface="Baloo Bhai 2" panose="03080502040302020200" pitchFamily="66" charset="0"/>
                <a:ea typeface="Calibri" panose="020F0502020204030204" pitchFamily="34" charset="0"/>
                <a:cs typeface="Baloo Bhai 2" panose="03080502040302020200" pitchFamily="66" charset="0"/>
              </a:rPr>
              <a:t>EPaymentUsingDigitalSignature</a:t>
            </a:r>
            <a:r>
              <a:rPr lang="gu-IN" sz="1400" b="1" dirty="0">
                <a:latin typeface="Baloo Bhai 2" panose="03080502040302020200" pitchFamily="66" charset="0"/>
                <a:ea typeface="Calibri" panose="020F0502020204030204" pitchFamily="34" charset="0"/>
                <a:cs typeface="Baloo Bhai 2" panose="03080502040302020200" pitchFamily="66" charset="0"/>
              </a:rPr>
              <a:t>)</a:t>
            </a:r>
            <a:r>
              <a:rPr lang="gu-IN" sz="1400" dirty="0">
                <a:latin typeface="Baloo Bhai 2" panose="03080502040302020200" pitchFamily="66" charset="0"/>
                <a:ea typeface="Calibri" panose="020F0502020204030204" pitchFamily="34" charset="0"/>
                <a:cs typeface="Baloo Bhai 2" panose="03080502040302020200" pitchFamily="66" charset="0"/>
              </a:rPr>
              <a:t> ને સિલેક્ટ કરવું. (આ અંગે </a:t>
            </a:r>
            <a:r>
              <a:rPr lang="en-US" sz="1400" b="1" dirty="0">
                <a:effectLst/>
                <a:latin typeface="Baloo Bhai 2" panose="03080502040302020200" pitchFamily="66" charset="0"/>
                <a:ea typeface="Calibri" panose="020F0502020204030204" pitchFamily="34" charset="0"/>
                <a:cs typeface="Baloo Bhai 2" panose="03080502040302020200" pitchFamily="66" charset="0"/>
              </a:rPr>
              <a:t>Payment Related General Information</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માં આપેલ સુચના ઓને ધ્યાનમાં લેવાની રહેશે.</a:t>
            </a:r>
            <a:r>
              <a:rPr lang="gu-IN" sz="1500" dirty="0">
                <a:latin typeface="Baloo Bhai 2" panose="03080502040302020200" pitchFamily="66" charset="0"/>
                <a:ea typeface="Calibri" panose="020F0502020204030204" pitchFamily="34" charset="0"/>
                <a:cs typeface="Baloo Bhai 2" panose="03080502040302020200" pitchFamily="66" charset="0"/>
              </a:rPr>
              <a:t>)</a:t>
            </a:r>
            <a:endParaRPr lang="en-US" sz="1500" dirty="0">
              <a:latin typeface="Baloo Bhai 2" panose="03080502040302020200" pitchFamily="66" charset="0"/>
              <a:ea typeface="Calibri" panose="020F0502020204030204" pitchFamily="34" charset="0"/>
              <a:cs typeface="Baloo Bhai 2" panose="03080502040302020200" pitchFamily="66" charset="0"/>
            </a:endParaRPr>
          </a:p>
        </p:txBody>
      </p:sp>
      <p:pic>
        <p:nvPicPr>
          <p:cNvPr id="9" name="Picture 8">
            <a:extLst>
              <a:ext uri="{FF2B5EF4-FFF2-40B4-BE49-F238E27FC236}">
                <a16:creationId xmlns:a16="http://schemas.microsoft.com/office/drawing/2014/main" id="{808A8E5A-39CF-67FD-E1CF-80DA0080C5DA}"/>
              </a:ext>
            </a:extLst>
          </p:cNvPr>
          <p:cNvPicPr>
            <a:picLocks noChangeAspect="1"/>
          </p:cNvPicPr>
          <p:nvPr/>
        </p:nvPicPr>
        <p:blipFill>
          <a:blip r:embed="rId2"/>
          <a:stretch>
            <a:fillRect/>
          </a:stretch>
        </p:blipFill>
        <p:spPr>
          <a:xfrm>
            <a:off x="189224" y="797946"/>
            <a:ext cx="5997469" cy="4478038"/>
          </a:xfrm>
          <a:prstGeom prst="rect">
            <a:avLst/>
          </a:prstGeom>
          <a:ln w="19050">
            <a:solidFill>
              <a:srgbClr val="002060"/>
            </a:solidFill>
          </a:ln>
        </p:spPr>
      </p:pic>
      <p:sp>
        <p:nvSpPr>
          <p:cNvPr id="10" name="Rectangle 9">
            <a:extLst>
              <a:ext uri="{FF2B5EF4-FFF2-40B4-BE49-F238E27FC236}">
                <a16:creationId xmlns:a16="http://schemas.microsoft.com/office/drawing/2014/main" id="{2C383287-B50D-D5E9-9F9A-2F6AE3303306}"/>
              </a:ext>
            </a:extLst>
          </p:cNvPr>
          <p:cNvSpPr/>
          <p:nvPr/>
        </p:nvSpPr>
        <p:spPr>
          <a:xfrm>
            <a:off x="257814" y="1283436"/>
            <a:ext cx="5816082" cy="23326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12280A-0534-F9B3-C259-C4FF97E084C8}"/>
              </a:ext>
            </a:extLst>
          </p:cNvPr>
          <p:cNvSpPr/>
          <p:nvPr/>
        </p:nvSpPr>
        <p:spPr>
          <a:xfrm>
            <a:off x="279918" y="1582016"/>
            <a:ext cx="5816082" cy="23326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6E2CC6-5B52-61AC-9891-FD804B9005B5}"/>
              </a:ext>
            </a:extLst>
          </p:cNvPr>
          <p:cNvSpPr/>
          <p:nvPr/>
        </p:nvSpPr>
        <p:spPr>
          <a:xfrm>
            <a:off x="1670179" y="3236167"/>
            <a:ext cx="2015411" cy="23326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657842A-2E8E-61E1-E525-FB3F2A1196E8}"/>
              </a:ext>
            </a:extLst>
          </p:cNvPr>
          <p:cNvSpPr/>
          <p:nvPr/>
        </p:nvSpPr>
        <p:spPr>
          <a:xfrm>
            <a:off x="510073" y="4618653"/>
            <a:ext cx="5200262" cy="3265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83A4DA-28EC-225E-311F-7D30893F6E66}"/>
              </a:ext>
            </a:extLst>
          </p:cNvPr>
          <p:cNvSpPr/>
          <p:nvPr/>
        </p:nvSpPr>
        <p:spPr>
          <a:xfrm>
            <a:off x="186091" y="1898120"/>
            <a:ext cx="2015411" cy="23326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5701538-69E6-B52B-DCBC-1E885EFA0178}"/>
              </a:ext>
            </a:extLst>
          </p:cNvPr>
          <p:cNvPicPr>
            <a:picLocks noChangeAspect="1"/>
          </p:cNvPicPr>
          <p:nvPr/>
        </p:nvPicPr>
        <p:blipFill>
          <a:blip r:embed="rId3"/>
          <a:stretch>
            <a:fillRect/>
          </a:stretch>
        </p:blipFill>
        <p:spPr>
          <a:xfrm>
            <a:off x="6096000" y="2907300"/>
            <a:ext cx="5960909" cy="3868139"/>
          </a:xfrm>
          <a:prstGeom prst="rect">
            <a:avLst/>
          </a:prstGeom>
          <a:ln w="19050">
            <a:solidFill>
              <a:srgbClr val="002060"/>
            </a:solidFill>
          </a:ln>
        </p:spPr>
      </p:pic>
      <p:sp>
        <p:nvSpPr>
          <p:cNvPr id="15" name="TextBox 14">
            <a:extLst>
              <a:ext uri="{FF2B5EF4-FFF2-40B4-BE49-F238E27FC236}">
                <a16:creationId xmlns:a16="http://schemas.microsoft.com/office/drawing/2014/main" id="{5A86009B-B372-8621-53FB-7D09E2CC45B4}"/>
              </a:ext>
            </a:extLst>
          </p:cNvPr>
          <p:cNvSpPr txBox="1"/>
          <p:nvPr/>
        </p:nvSpPr>
        <p:spPr>
          <a:xfrm>
            <a:off x="186091" y="5000254"/>
            <a:ext cx="5816082" cy="1821268"/>
          </a:xfrm>
          <a:prstGeom prst="rect">
            <a:avLst/>
          </a:prstGeom>
          <a:solidFill>
            <a:schemeClr val="accent1">
              <a:lumMod val="40000"/>
              <a:lumOff val="60000"/>
            </a:schemeClr>
          </a:solidFill>
          <a:ln w="19050">
            <a:solidFill>
              <a:srgbClr val="002060"/>
            </a:solidFill>
          </a:ln>
        </p:spPr>
        <p:txBody>
          <a:bodyPr wrap="square">
            <a:spAutoFit/>
          </a:bodyPr>
          <a:lstStyle/>
          <a:p>
            <a:pPr marL="285750" lvl="0" indent="-285750" algn="just">
              <a:lnSpc>
                <a:spcPct val="107000"/>
              </a:lnSpc>
              <a:buFont typeface="Arial" panose="020B0604020202020204" pitchFamily="34" charset="0"/>
              <a:buChar char="•"/>
            </a:pPr>
            <a:r>
              <a:rPr lang="gu-IN" sz="1500" b="1" dirty="0">
                <a:latin typeface="Baloo Bhai 2" panose="03080502040302020200" pitchFamily="66" charset="0"/>
                <a:ea typeface="Calibri" panose="020F0502020204030204" pitchFamily="34" charset="0"/>
                <a:cs typeface="Baloo Bhai 2" panose="03080502040302020200" pitchFamily="66" charset="0"/>
              </a:rPr>
              <a:t>Step-4 </a:t>
            </a:r>
            <a:r>
              <a:rPr lang="gu-IN" sz="1500" dirty="0">
                <a:latin typeface="Baloo Bhai 2" panose="03080502040302020200" pitchFamily="66" charset="0"/>
                <a:ea typeface="Calibri" panose="020F0502020204030204" pitchFamily="34" charset="0"/>
                <a:cs typeface="Baloo Bhai 2" panose="03080502040302020200" pitchFamily="66" charset="0"/>
              </a:rPr>
              <a:t>ની સ્ક્રીન ઉપરોક્ત સ્કીન ની સાથે જ દેખાશે </a:t>
            </a:r>
          </a:p>
          <a:p>
            <a:pPr marL="285750" lvl="0" indent="-285750" algn="just">
              <a:lnSpc>
                <a:spcPct val="107000"/>
              </a:lnSpc>
              <a:buFont typeface="Arial" panose="020B0604020202020204" pitchFamily="34" charset="0"/>
              <a:buChar char="•"/>
            </a:pPr>
            <a:r>
              <a:rPr lang="gu-IN" sz="1500" dirty="0">
                <a:latin typeface="Baloo Bhai 2" panose="03080502040302020200" pitchFamily="66" charset="0"/>
                <a:ea typeface="Calibri" panose="020F0502020204030204" pitchFamily="34" charset="0"/>
                <a:cs typeface="Baloo Bhai 2" panose="03080502040302020200" pitchFamily="66" charset="0"/>
              </a:rPr>
              <a:t>જ્યાં </a:t>
            </a:r>
            <a:r>
              <a:rPr lang="gu-IN" sz="1500" b="1" dirty="0">
                <a:latin typeface="Baloo Bhai 2" panose="03080502040302020200" pitchFamily="66" charset="0"/>
                <a:ea typeface="Calibri" panose="020F0502020204030204" pitchFamily="34" charset="0"/>
                <a:cs typeface="Baloo Bhai 2" panose="03080502040302020200" pitchFamily="66" charset="0"/>
              </a:rPr>
              <a:t>Module </a:t>
            </a:r>
            <a:r>
              <a:rPr lang="gu-IN" sz="1500" dirty="0">
                <a:latin typeface="Baloo Bhai 2" panose="03080502040302020200" pitchFamily="66" charset="0"/>
                <a:ea typeface="Calibri" panose="020F0502020204030204" pitchFamily="34" charset="0"/>
                <a:cs typeface="Baloo Bhai 2" panose="03080502040302020200" pitchFamily="66" charset="0"/>
              </a:rPr>
              <a:t>માં</a:t>
            </a:r>
            <a:r>
              <a:rPr lang="gu-IN" sz="1500" b="1" dirty="0">
                <a:latin typeface="Baloo Bhai 2" panose="03080502040302020200" pitchFamily="66" charset="0"/>
                <a:ea typeface="Calibri" panose="020F0502020204030204" pitchFamily="34" charset="0"/>
                <a:cs typeface="Baloo Bhai 2" panose="03080502040302020200" pitchFamily="66" charset="0"/>
              </a:rPr>
              <a:t> Expenditure </a:t>
            </a:r>
            <a:r>
              <a:rPr lang="gu-IN" sz="1500" dirty="0">
                <a:latin typeface="Baloo Bhai 2" panose="03080502040302020200" pitchFamily="66" charset="0"/>
                <a:ea typeface="Calibri" panose="020F0502020204030204" pitchFamily="34" charset="0"/>
                <a:cs typeface="Baloo Bhai 2" panose="03080502040302020200" pitchFamily="66" charset="0"/>
              </a:rPr>
              <a:t>ઓપ્શન પર સીલેક્ટ/ટીક કરવાનું રહેશે. અને જયારે </a:t>
            </a:r>
            <a:r>
              <a:rPr lang="gu-IN" sz="1500" b="1" dirty="0">
                <a:latin typeface="Baloo Bhai 2" panose="03080502040302020200" pitchFamily="66" charset="0"/>
                <a:ea typeface="Calibri" panose="020F0502020204030204" pitchFamily="34" charset="0"/>
                <a:cs typeface="Baloo Bhai 2" panose="03080502040302020200" pitchFamily="66" charset="0"/>
              </a:rPr>
              <a:t>AgencyAccountChoice</a:t>
            </a:r>
            <a:r>
              <a:rPr lang="gu-IN" sz="1500" dirty="0">
                <a:latin typeface="Baloo Bhai 2" panose="03080502040302020200" pitchFamily="66" charset="0"/>
                <a:ea typeface="Calibri" panose="020F0502020204030204" pitchFamily="34" charset="0"/>
                <a:cs typeface="Baloo Bhai 2" panose="03080502040302020200" pitchFamily="66" charset="0"/>
              </a:rPr>
              <a:t> અને </a:t>
            </a:r>
            <a:r>
              <a:rPr lang="gu-IN" sz="1500" b="1" dirty="0">
                <a:latin typeface="Baloo Bhai 2" panose="03080502040302020200" pitchFamily="66" charset="0"/>
                <a:ea typeface="Calibri" panose="020F0502020204030204" pitchFamily="34" charset="0"/>
                <a:cs typeface="Baloo Bhai 2" panose="03080502040302020200" pitchFamily="66" charset="0"/>
              </a:rPr>
              <a:t>Bank Account </a:t>
            </a:r>
            <a:r>
              <a:rPr lang="gu-IN" sz="1500" dirty="0">
                <a:latin typeface="Baloo Bhai 2" panose="03080502040302020200" pitchFamily="66" charset="0"/>
                <a:ea typeface="Calibri" panose="020F0502020204030204" pitchFamily="34" charset="0"/>
                <a:cs typeface="Baloo Bhai 2" panose="03080502040302020200" pitchFamily="66" charset="0"/>
              </a:rPr>
              <a:t>બંને ઓપ્શનમાં   જે હોય તે રાખવાનું રહેશે.</a:t>
            </a:r>
          </a:p>
          <a:p>
            <a:pPr marL="285750" lvl="0" indent="-285750" algn="just">
              <a:lnSpc>
                <a:spcPct val="107000"/>
              </a:lnSpc>
              <a:buFont typeface="Arial" panose="020B0604020202020204" pitchFamily="34" charset="0"/>
              <a:buChar char="•"/>
            </a:pPr>
            <a:r>
              <a:rPr lang="en-IN" sz="1500" b="1" dirty="0">
                <a:latin typeface="Baloo Bhai 2" panose="03080502040302020200" pitchFamily="66" charset="0"/>
                <a:ea typeface="Calibri" panose="020F0502020204030204" pitchFamily="34" charset="0"/>
                <a:cs typeface="Baloo Bhai 2" panose="03080502040302020200" pitchFamily="66" charset="0"/>
              </a:rPr>
              <a:t>Vendors</a:t>
            </a:r>
            <a:r>
              <a:rPr lang="gu-IN" sz="1500" b="1" dirty="0">
                <a:latin typeface="Baloo Bhai 2" panose="03080502040302020200" pitchFamily="66" charset="0"/>
                <a:ea typeface="Calibri" panose="020F0502020204030204" pitchFamily="34" charset="0"/>
                <a:cs typeface="Baloo Bhai 2" panose="03080502040302020200" pitchFamily="66" charset="0"/>
              </a:rPr>
              <a:t> </a:t>
            </a:r>
            <a:r>
              <a:rPr lang="gu-IN" sz="1500" dirty="0">
                <a:latin typeface="Baloo Bhai 2" panose="03080502040302020200" pitchFamily="66" charset="0"/>
                <a:ea typeface="Calibri" panose="020F0502020204030204" pitchFamily="34" charset="0"/>
                <a:cs typeface="Baloo Bhai 2" panose="03080502040302020200" pitchFamily="66" charset="0"/>
              </a:rPr>
              <a:t>ઓપ્શન ની અંદર (વેન્ડર ને સિલેક્ટ/ટીક)કરવા. જે વેન્ડર અને મેપ કરેલ છે તેમના નામ અને કોડ જોવા મળશે જે પણ પાર્ટી/સંસ્થા/પેઢી કે વ્યક્તિને ચુકવણા કરવાના હોઈ તે વેન્ડરને સિલેક્ટ/ટીક કરવાના રહેશે )</a:t>
            </a:r>
            <a:endParaRPr lang="en-US" sz="1500" dirty="0">
              <a:latin typeface="Baloo Bhai 2" panose="03080502040302020200" pitchFamily="66" charset="0"/>
              <a:ea typeface="Calibri" panose="020F0502020204030204" pitchFamily="34" charset="0"/>
              <a:cs typeface="Baloo Bhai 2" panose="03080502040302020200" pitchFamily="66" charset="0"/>
            </a:endParaRPr>
          </a:p>
        </p:txBody>
      </p:sp>
      <p:sp>
        <p:nvSpPr>
          <p:cNvPr id="16" name="Rectangle 15">
            <a:extLst>
              <a:ext uri="{FF2B5EF4-FFF2-40B4-BE49-F238E27FC236}">
                <a16:creationId xmlns:a16="http://schemas.microsoft.com/office/drawing/2014/main" id="{C740DE61-FE90-B677-AAFE-367C0310D947}"/>
              </a:ext>
            </a:extLst>
          </p:cNvPr>
          <p:cNvSpPr/>
          <p:nvPr/>
        </p:nvSpPr>
        <p:spPr>
          <a:xfrm>
            <a:off x="10871924" y="4135485"/>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Step-4</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7" name="Rectangle 16">
            <a:extLst>
              <a:ext uri="{FF2B5EF4-FFF2-40B4-BE49-F238E27FC236}">
                <a16:creationId xmlns:a16="http://schemas.microsoft.com/office/drawing/2014/main" id="{D7F6FF2F-A9FA-F501-18C6-7B0DF36E5AA3}"/>
              </a:ext>
            </a:extLst>
          </p:cNvPr>
          <p:cNvSpPr/>
          <p:nvPr/>
        </p:nvSpPr>
        <p:spPr>
          <a:xfrm>
            <a:off x="294318" y="2451616"/>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Step-3</a:t>
            </a:r>
            <a:endParaRPr lang="en-US" b="1"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1526064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60BACD-D3F5-AD91-0549-E353AFAE105C}"/>
              </a:ext>
            </a:extLst>
          </p:cNvPr>
          <p:cNvSpPr txBox="1"/>
          <p:nvPr/>
        </p:nvSpPr>
        <p:spPr>
          <a:xfrm>
            <a:off x="3283855" y="111967"/>
            <a:ext cx="5333047"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Multiple Vendor Customization</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Multiple Vendor Customization in UI Basis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
        <p:nvSpPr>
          <p:cNvPr id="4" name="TextBox 3">
            <a:extLst>
              <a:ext uri="{FF2B5EF4-FFF2-40B4-BE49-F238E27FC236}">
                <a16:creationId xmlns:a16="http://schemas.microsoft.com/office/drawing/2014/main" id="{526448AF-1172-7FE9-3B3D-2DCD8CD6318C}"/>
              </a:ext>
            </a:extLst>
          </p:cNvPr>
          <p:cNvSpPr txBox="1"/>
          <p:nvPr/>
        </p:nvSpPr>
        <p:spPr>
          <a:xfrm>
            <a:off x="3047222" y="1009385"/>
            <a:ext cx="6374683" cy="369332"/>
          </a:xfrm>
          <a:prstGeom prst="rect">
            <a:avLst/>
          </a:prstGeom>
          <a:solidFill>
            <a:schemeClr val="accent4">
              <a:lumMod val="40000"/>
              <a:lumOff val="60000"/>
            </a:schemeClr>
          </a:solidFill>
          <a:ln>
            <a:solidFill>
              <a:srgbClr val="002060"/>
            </a:solidFill>
          </a:ln>
        </p:spPr>
        <p:txBody>
          <a:bodyPr wrap="square">
            <a:spAutoFit/>
          </a:bodyPr>
          <a:lstStyle/>
          <a:p>
            <a:r>
              <a:rPr lang="en-IN" sz="18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Scheme Component</a:t>
            </a:r>
            <a:r>
              <a:rPr lang="gu-IN" sz="18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(ખર્ચ અંગેના હેડને સિલેક્ટ કરવું.(</a:t>
            </a:r>
            <a:r>
              <a:rPr lang="en-IN" sz="18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Annexure</a:t>
            </a:r>
            <a:r>
              <a:rPr lang="gu-IN" sz="18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en-IN" sz="18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a:t>
            </a:r>
            <a:r>
              <a:rPr lang="gu-IN" sz="1800" b="1"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endParaRPr lang="en-US" b="1" dirty="0">
              <a:solidFill>
                <a:srgbClr val="002060"/>
              </a:solidFill>
              <a:latin typeface="Baloo Bhai 2" panose="03080502040302020200" pitchFamily="66" charset="0"/>
              <a:cs typeface="Baloo Bhai 2" panose="03080502040302020200" pitchFamily="66" charset="0"/>
            </a:endParaRPr>
          </a:p>
        </p:txBody>
      </p:sp>
      <p:sp>
        <p:nvSpPr>
          <p:cNvPr id="5" name="Text Box 2">
            <a:extLst>
              <a:ext uri="{FF2B5EF4-FFF2-40B4-BE49-F238E27FC236}">
                <a16:creationId xmlns:a16="http://schemas.microsoft.com/office/drawing/2014/main" id="{1FBA4A07-1DE4-D8D7-608D-83CACF2F398C}"/>
              </a:ext>
            </a:extLst>
          </p:cNvPr>
          <p:cNvSpPr txBox="1">
            <a:spLocks noChangeArrowheads="1"/>
          </p:cNvSpPr>
          <p:nvPr/>
        </p:nvSpPr>
        <p:spPr bwMode="auto">
          <a:xfrm>
            <a:off x="145261" y="1508899"/>
            <a:ext cx="4590661" cy="2540587"/>
          </a:xfrm>
          <a:prstGeom prst="rect">
            <a:avLst/>
          </a:prstGeom>
          <a:solidFill>
            <a:schemeClr val="accent1">
              <a:lumMod val="40000"/>
              <a:lumOff val="60000"/>
            </a:schemeClr>
          </a:solidFill>
          <a:ln w="19050">
            <a:solidFill>
              <a:srgbClr val="002060"/>
            </a:solidFill>
            <a:miter lim="800000"/>
            <a:headEnd/>
            <a:tailEnd/>
          </a:ln>
        </p:spPr>
        <p:txBody>
          <a:bodyPr rot="0" vert="horz" wrap="square" lIns="91440" tIns="45720" rIns="91440" bIns="45720" anchor="t" anchorCtr="0">
            <a:noAutofit/>
          </a:bodyPr>
          <a:lstStyle/>
          <a:p>
            <a:pPr algn="ctr"/>
            <a:r>
              <a:rPr lang="en-IN" sz="1600" b="1" u="sng" kern="100" dirty="0">
                <a:effectLst/>
                <a:latin typeface="Baloo Bhai 2" panose="03080502040302020200" pitchFamily="66" charset="0"/>
                <a:ea typeface="Calibri" panose="020F0502020204030204" pitchFamily="34" charset="0"/>
                <a:cs typeface="Baloo Bhai 2" panose="03080502040302020200" pitchFamily="66" charset="0"/>
              </a:rPr>
              <a:t>Annexure</a:t>
            </a:r>
            <a:r>
              <a:rPr lang="gu-IN" sz="1600" b="1" u="sng" kern="100" dirty="0">
                <a:effectLst/>
                <a:latin typeface="Baloo Bhai 2" panose="03080502040302020200" pitchFamily="66" charset="0"/>
                <a:ea typeface="Calibri" panose="020F0502020204030204" pitchFamily="34" charset="0"/>
                <a:cs typeface="Baloo Bhai 2" panose="03080502040302020200" pitchFamily="66" charset="0"/>
              </a:rPr>
              <a:t>-</a:t>
            </a:r>
            <a:r>
              <a:rPr lang="en-IN" sz="1600" b="1" u="sng" kern="100" dirty="0">
                <a:effectLst/>
                <a:latin typeface="Baloo Bhai 2" panose="03080502040302020200" pitchFamily="66" charset="0"/>
                <a:ea typeface="Calibri" panose="020F0502020204030204" pitchFamily="34" charset="0"/>
                <a:cs typeface="Baloo Bhai 2" panose="03080502040302020200" pitchFamily="66" charset="0"/>
              </a:rPr>
              <a:t>A</a:t>
            </a:r>
            <a:endParaRPr lang="en-US" sz="20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Bulk</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[A]Remuneration of Staff [GJ]</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[B]Fixed Assets [GJ]</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[C]General expenses [GJ]</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[D]Programme Activity Including Spill Over [GJ]</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[E]PISA Project [GJ]</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b="1" kern="0" dirty="0">
                <a:solidFill>
                  <a:srgbClr val="0000FF"/>
                </a:solidFill>
                <a:effectLst/>
                <a:highlight>
                  <a:srgbClr val="FFFF00"/>
                </a:highlight>
                <a:latin typeface="Baloo Bhai 2" panose="03080502040302020200" pitchFamily="66" charset="0"/>
                <a:ea typeface="Times New Roman" panose="02020603050405020304" pitchFamily="18" charset="0"/>
                <a:cs typeface="Baloo Bhai 2" panose="03080502040302020200" pitchFamily="66" charset="0"/>
              </a:rPr>
              <a:t>[F]SAMAGRA SHIKSHA [GJ]</a:t>
            </a:r>
            <a:endParaRPr lang="en-US" sz="2400" b="1" kern="100" dirty="0">
              <a:effectLst/>
              <a:highlight>
                <a:srgbClr val="FFFF00"/>
              </a:highligh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[G]TSG-SS [GJ]</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[H]National Achievement survey(NAS) [GJ]</a:t>
            </a:r>
            <a:endParaRPr lang="gu-IN" sz="1400"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endParaRPr>
          </a:p>
          <a:p>
            <a:endParaRPr lang="gu-IN" sz="1200" kern="0" dirty="0">
              <a:solidFill>
                <a:srgbClr val="0000FF"/>
              </a:solidFill>
              <a:latin typeface="Baloo Bhai 2" panose="03080502040302020200" pitchFamily="66" charset="0"/>
              <a:ea typeface="Calibri" panose="020F0502020204030204" pitchFamily="34" charset="0"/>
              <a:cs typeface="Baloo Bhai 2" panose="03080502040302020200" pitchFamily="66" charset="0"/>
            </a:endParaRPr>
          </a:p>
          <a:p>
            <a:endParaRPr lang="en-US" sz="2000"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7" name="Right Brace 6">
            <a:extLst>
              <a:ext uri="{FF2B5EF4-FFF2-40B4-BE49-F238E27FC236}">
                <a16:creationId xmlns:a16="http://schemas.microsoft.com/office/drawing/2014/main" id="{02B34010-F18B-8420-9999-54B28A883808}"/>
              </a:ext>
            </a:extLst>
          </p:cNvPr>
          <p:cNvSpPr/>
          <p:nvPr/>
        </p:nvSpPr>
        <p:spPr>
          <a:xfrm>
            <a:off x="3682722" y="2016400"/>
            <a:ext cx="607060" cy="1665657"/>
          </a:xfrm>
          <a:prstGeom prst="rightBrace">
            <a:avLst/>
          </a:prstGeom>
        </p:spPr>
        <p:style>
          <a:lnRef idx="3">
            <a:schemeClr val="dk1"/>
          </a:lnRef>
          <a:fillRef idx="0">
            <a:schemeClr val="dk1"/>
          </a:fillRef>
          <a:effectRef idx="2">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9" name="Picture 8">
            <a:extLst>
              <a:ext uri="{FF2B5EF4-FFF2-40B4-BE49-F238E27FC236}">
                <a16:creationId xmlns:a16="http://schemas.microsoft.com/office/drawing/2014/main" id="{58BB5B8B-77B1-060F-957B-F15C8839367C}"/>
              </a:ext>
            </a:extLst>
          </p:cNvPr>
          <p:cNvPicPr>
            <a:picLocks noChangeAspect="1"/>
          </p:cNvPicPr>
          <p:nvPr/>
        </p:nvPicPr>
        <p:blipFill>
          <a:blip r:embed="rId2"/>
          <a:stretch>
            <a:fillRect/>
          </a:stretch>
        </p:blipFill>
        <p:spPr>
          <a:xfrm>
            <a:off x="6615404" y="1508899"/>
            <a:ext cx="5431335" cy="2430991"/>
          </a:xfrm>
          <a:prstGeom prst="rect">
            <a:avLst/>
          </a:prstGeom>
          <a:ln w="19050">
            <a:solidFill>
              <a:srgbClr val="002060"/>
            </a:solidFill>
          </a:ln>
        </p:spPr>
      </p:pic>
      <p:sp>
        <p:nvSpPr>
          <p:cNvPr id="10" name="Right Brace 9">
            <a:extLst>
              <a:ext uri="{FF2B5EF4-FFF2-40B4-BE49-F238E27FC236}">
                <a16:creationId xmlns:a16="http://schemas.microsoft.com/office/drawing/2014/main" id="{B87046E0-ED83-BCC3-0130-0C8796BB8DFD}"/>
              </a:ext>
            </a:extLst>
          </p:cNvPr>
          <p:cNvSpPr/>
          <p:nvPr/>
        </p:nvSpPr>
        <p:spPr>
          <a:xfrm rot="10800000">
            <a:off x="7362386" y="2027003"/>
            <a:ext cx="607060" cy="1665657"/>
          </a:xfrm>
          <a:prstGeom prst="rightBrace">
            <a:avLst/>
          </a:prstGeom>
        </p:spPr>
        <p:style>
          <a:lnRef idx="3">
            <a:schemeClr val="dk1"/>
          </a:lnRef>
          <a:fillRef idx="0">
            <a:schemeClr val="dk1"/>
          </a:fillRef>
          <a:effectRef idx="2">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Text Box 2">
            <a:extLst>
              <a:ext uri="{FF2B5EF4-FFF2-40B4-BE49-F238E27FC236}">
                <a16:creationId xmlns:a16="http://schemas.microsoft.com/office/drawing/2014/main" id="{F9B26313-3377-FAD0-27CF-922CC71E3B4B}"/>
              </a:ext>
            </a:extLst>
          </p:cNvPr>
          <p:cNvSpPr txBox="1">
            <a:spLocks noChangeArrowheads="1"/>
          </p:cNvSpPr>
          <p:nvPr/>
        </p:nvSpPr>
        <p:spPr bwMode="auto">
          <a:xfrm>
            <a:off x="4289782" y="2193187"/>
            <a:ext cx="3051110" cy="1360009"/>
          </a:xfrm>
          <a:prstGeom prst="rect">
            <a:avLst/>
          </a:prstGeom>
          <a:solidFill>
            <a:schemeClr val="accent4">
              <a:lumMod val="40000"/>
              <a:lumOff val="60000"/>
            </a:schemeClr>
          </a:solidFill>
          <a:ln w="19050">
            <a:solidFill>
              <a:srgbClr val="002060"/>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n-IN" sz="16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Scheme Component</a:t>
            </a:r>
            <a:r>
              <a:rPr lang="gu-IN" sz="16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ને સિલેક્ટ કાર્ય બાદ આ મુજબના હેડ જોવા મળશે જેમાં માત્ર </a:t>
            </a:r>
            <a:endParaRPr lang="en-US" sz="24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a:p>
            <a:pPr algn="ctr">
              <a:lnSpc>
                <a:spcPct val="107000"/>
              </a:lnSpc>
              <a:spcAft>
                <a:spcPts val="800"/>
              </a:spcAft>
            </a:pPr>
            <a:r>
              <a:rPr lang="gu-IN" sz="16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a:t>
            </a:r>
            <a:r>
              <a:rPr lang="en-IN" sz="16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F</a:t>
            </a:r>
            <a:r>
              <a:rPr lang="gu-IN" sz="16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SAMAGRA SHIKSHA</a:t>
            </a:r>
            <a:r>
              <a:rPr lang="gu-IN" sz="16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ને સિલેક્ટ કરવું</a:t>
            </a:r>
            <a:endParaRPr lang="en-US" sz="24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1" name="Text Box 2">
            <a:extLst>
              <a:ext uri="{FF2B5EF4-FFF2-40B4-BE49-F238E27FC236}">
                <a16:creationId xmlns:a16="http://schemas.microsoft.com/office/drawing/2014/main" id="{E9AC0426-7314-861F-FB4C-856FD1E9AAD4}"/>
              </a:ext>
            </a:extLst>
          </p:cNvPr>
          <p:cNvSpPr txBox="1">
            <a:spLocks noChangeArrowheads="1"/>
          </p:cNvSpPr>
          <p:nvPr/>
        </p:nvSpPr>
        <p:spPr bwMode="auto">
          <a:xfrm>
            <a:off x="1904781" y="4489854"/>
            <a:ext cx="3555881" cy="1439126"/>
          </a:xfrm>
          <a:prstGeom prst="rect">
            <a:avLst/>
          </a:prstGeom>
          <a:solidFill>
            <a:schemeClr val="accent1">
              <a:lumMod val="40000"/>
              <a:lumOff val="60000"/>
            </a:schemeClr>
          </a:solidFill>
          <a:ln w="19050">
            <a:solidFill>
              <a:srgbClr val="002060"/>
            </a:solidFill>
            <a:miter lim="800000"/>
            <a:headEnd/>
            <a:tailEnd/>
          </a:ln>
        </p:spPr>
        <p:txBody>
          <a:bodyPr rot="0" vert="horz" wrap="square" lIns="91440" tIns="45720" rIns="91440" bIns="45720" anchor="t" anchorCtr="0">
            <a:noAutofit/>
          </a:bodyPr>
          <a:lstStyle/>
          <a:p>
            <a:r>
              <a:rPr lang="en-IN" sz="1600" b="1" u="none" strike="noStrike"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600" b="1"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[F]SAMAGRA SHIKSHA [GJ]</a:t>
            </a:r>
            <a:endParaRPr lang="en-US" sz="2800" b="1"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600" b="1"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600" b="1"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[F.01]Elementary Education [GJ]</a:t>
            </a:r>
            <a:endParaRPr lang="en-US" sz="2800" b="1"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600" b="1"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600" b="1"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[F.02]TEACHER EDUCATION [GJ]</a:t>
            </a:r>
            <a:endParaRPr lang="en-US" sz="2800" b="1"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600" b="1" kern="0" dirty="0">
                <a:effectLst/>
                <a:latin typeface="Baloo Bhai 2" panose="03080502040302020200" pitchFamily="66" charset="0"/>
                <a:ea typeface="Times New Roman" panose="02020603050405020304" pitchFamily="18" charset="0"/>
                <a:cs typeface="Baloo Bhai 2" panose="03080502040302020200" pitchFamily="66" charset="0"/>
              </a:rPr>
              <a:t> </a:t>
            </a:r>
            <a:r>
              <a:rPr lang="en-IN" sz="1600" b="1" kern="0" dirty="0">
                <a:solidFill>
                  <a:srgbClr val="0000FF"/>
                </a:solidFill>
                <a:effectLst/>
                <a:latin typeface="Baloo Bhai 2" panose="03080502040302020200" pitchFamily="66" charset="0"/>
                <a:ea typeface="Times New Roman" panose="02020603050405020304" pitchFamily="18" charset="0"/>
                <a:cs typeface="Baloo Bhai 2" panose="03080502040302020200" pitchFamily="66" charset="0"/>
              </a:rPr>
              <a:t>[F.03]SECONDARY EDUCATON [GJ]</a:t>
            </a:r>
            <a:endParaRPr lang="en-US" sz="2800" b="1"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US" sz="2800" b="1" u="none" strike="noStrike" kern="100" dirty="0">
                <a:effectLst/>
                <a:latin typeface="Baloo Bhai 2" panose="03080502040302020200" pitchFamily="66" charset="0"/>
                <a:ea typeface="Calibri" panose="020F0502020204030204" pitchFamily="34" charset="0"/>
                <a:cs typeface="Baloo Bhai 2" panose="03080502040302020200" pitchFamily="66" charset="0"/>
              </a:rPr>
              <a:t> </a:t>
            </a:r>
            <a:endParaRPr lang="en-US" sz="2800" b="1"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2" name="Text Box 2">
            <a:extLst>
              <a:ext uri="{FF2B5EF4-FFF2-40B4-BE49-F238E27FC236}">
                <a16:creationId xmlns:a16="http://schemas.microsoft.com/office/drawing/2014/main" id="{1E68A28C-F470-4A35-26A9-8F8440021A8C}"/>
              </a:ext>
            </a:extLst>
          </p:cNvPr>
          <p:cNvSpPr txBox="1">
            <a:spLocks noChangeArrowheads="1"/>
          </p:cNvSpPr>
          <p:nvPr/>
        </p:nvSpPr>
        <p:spPr bwMode="auto">
          <a:xfrm>
            <a:off x="5904258" y="4237484"/>
            <a:ext cx="5342932" cy="1702355"/>
          </a:xfrm>
          <a:prstGeom prst="rect">
            <a:avLst/>
          </a:prstGeom>
          <a:solidFill>
            <a:schemeClr val="accent1">
              <a:lumMod val="40000"/>
              <a:lumOff val="60000"/>
            </a:schemeClr>
          </a:solidFill>
          <a:ln w="19050">
            <a:solidFill>
              <a:srgbClr val="002060"/>
            </a:solidFill>
            <a:miter lim="800000"/>
            <a:headEnd/>
            <a:tailEnd/>
          </a:ln>
        </p:spPr>
        <p:txBody>
          <a:bodyPr rot="0" vert="horz" wrap="square" lIns="91440" tIns="45720" rIns="91440" bIns="45720" anchor="t" anchorCtr="0">
            <a:noAutofit/>
          </a:bodyPr>
          <a:lstStyle/>
          <a:p>
            <a:r>
              <a:rPr lang="gu-IN" sz="1400" kern="100" dirty="0">
                <a:effectLst/>
                <a:latin typeface="Baloo Bhai 2" panose="03080502040302020200" pitchFamily="66" charset="0"/>
                <a:ea typeface="Calibri" panose="020F0502020204030204" pitchFamily="34" charset="0"/>
                <a:cs typeface="Baloo Bhai 2" panose="03080502040302020200" pitchFamily="66" charset="0"/>
              </a:rPr>
              <a:t>[</a:t>
            </a:r>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F</a:t>
            </a:r>
            <a:r>
              <a:rPr lang="gu-IN" sz="1400"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SAMAGRA SHIKSHA</a:t>
            </a:r>
            <a:r>
              <a:rPr lang="gu-IN" sz="1400" kern="100" dirty="0">
                <a:effectLst/>
                <a:latin typeface="Baloo Bhai 2" panose="03080502040302020200" pitchFamily="66" charset="0"/>
                <a:ea typeface="Calibri" panose="020F0502020204030204" pitchFamily="34" charset="0"/>
                <a:cs typeface="Baloo Bhai 2" panose="03080502040302020200" pitchFamily="66" charset="0"/>
              </a:rPr>
              <a:t>ને સિલેક્ટ કાર્ય બાદ</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[F.01]Elementary Education [GJ] → </a:t>
            </a:r>
            <a:r>
              <a:rPr lang="en-IN" sz="1400" b="1" kern="100" dirty="0">
                <a:effectLst/>
                <a:latin typeface="Baloo Bhai 2" panose="03080502040302020200" pitchFamily="66" charset="0"/>
                <a:ea typeface="Calibri" panose="020F0502020204030204" pitchFamily="34" charset="0"/>
                <a:cs typeface="Baloo Bhai 2" panose="03080502040302020200" pitchFamily="66" charset="0"/>
              </a:rPr>
              <a:t>SMC</a:t>
            </a:r>
            <a:r>
              <a:rPr lang="gu-IN" sz="1400" b="1" kern="100" dirty="0">
                <a:effectLst/>
                <a:latin typeface="Baloo Bhai 2" panose="03080502040302020200" pitchFamily="66" charset="0"/>
                <a:ea typeface="Calibri" panose="020F0502020204030204" pitchFamily="34" charset="0"/>
                <a:cs typeface="Baloo Bhai 2" panose="03080502040302020200" pitchFamily="66" charset="0"/>
              </a:rPr>
              <a:t>  કક્ષાએ</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[F.02]TEACHER EDUCATION [GJ] → </a:t>
            </a:r>
            <a:r>
              <a:rPr lang="gu-IN" sz="1400" b="1" kern="100" dirty="0">
                <a:effectLst/>
                <a:latin typeface="Baloo Bhai 2" panose="03080502040302020200" pitchFamily="66" charset="0"/>
                <a:ea typeface="Calibri" panose="020F0502020204030204" pitchFamily="34" charset="0"/>
                <a:cs typeface="Baloo Bhai 2" panose="03080502040302020200" pitchFamily="66" charset="0"/>
              </a:rPr>
              <a:t>(લાગુ પડશે નહિ)</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[F.03]SECONDARY EDUCATON [GJ] → </a:t>
            </a:r>
            <a:r>
              <a:rPr lang="en-IN" sz="1400" b="1" kern="100" dirty="0">
                <a:effectLst/>
                <a:latin typeface="Baloo Bhai 2" panose="03080502040302020200" pitchFamily="66" charset="0"/>
                <a:ea typeface="Calibri" panose="020F0502020204030204" pitchFamily="34" charset="0"/>
                <a:cs typeface="Baloo Bhai 2" panose="03080502040302020200" pitchFamily="66" charset="0"/>
              </a:rPr>
              <a:t>SMDC</a:t>
            </a:r>
            <a:r>
              <a:rPr lang="gu-IN" sz="1400" b="1" kern="100" dirty="0">
                <a:effectLst/>
                <a:latin typeface="Baloo Bhai 2" panose="03080502040302020200" pitchFamily="66" charset="0"/>
                <a:ea typeface="Calibri" panose="020F0502020204030204" pitchFamily="34" charset="0"/>
                <a:cs typeface="Baloo Bhai 2" panose="03080502040302020200" pitchFamily="66" charset="0"/>
              </a:rPr>
              <a:t>  કક્ષાએ</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 </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gu-IN" sz="1400" kern="100" dirty="0">
                <a:effectLst/>
                <a:latin typeface="Baloo Bhai 2" panose="03080502040302020200" pitchFamily="66" charset="0"/>
                <a:ea typeface="Calibri" panose="020F0502020204030204" pitchFamily="34" charset="0"/>
                <a:cs typeface="Baloo Bhai 2" panose="03080502040302020200" pitchFamily="66" charset="0"/>
              </a:rPr>
              <a:t>તેમજ દરેક એક્ટીવીટી અંગે ખર્ચ કરતી વખતે તેને લાગુ કરતા sub-સબ હેડ સીલેક્ટ કરવાના રહેશે. જે અંગે આપને આપવામાં આવતી સુચના ને ધ્યાન માં લેવાની રહેશે.</a:t>
            </a:r>
            <a:r>
              <a:rPr lang="en-IN" sz="1400" kern="100" dirty="0">
                <a:effectLst/>
                <a:latin typeface="Baloo Bhai 2" panose="03080502040302020200" pitchFamily="66" charset="0"/>
                <a:ea typeface="Calibri" panose="020F0502020204030204" pitchFamily="34" charset="0"/>
                <a:cs typeface="Baloo Bhai 2" panose="03080502040302020200" pitchFamily="66" charset="0"/>
              </a:rPr>
              <a:t> </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a:p>
            <a:r>
              <a:rPr lang="ar-SA" sz="1400" kern="100" dirty="0">
                <a:effectLst/>
                <a:latin typeface="Baloo Bhai 2" panose="03080502040302020200" pitchFamily="66" charset="0"/>
                <a:ea typeface="Calibri" panose="020F0502020204030204" pitchFamily="34" charset="0"/>
                <a:cs typeface="Shruti" panose="02000500000000000000" pitchFamily="2"/>
              </a:rPr>
              <a:t> </a:t>
            </a:r>
            <a:endParaRPr lang="en-US" sz="2400" kern="100" dirty="0">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3" name="Rectangle 2">
            <a:extLst>
              <a:ext uri="{FF2B5EF4-FFF2-40B4-BE49-F238E27FC236}">
                <a16:creationId xmlns:a16="http://schemas.microsoft.com/office/drawing/2014/main" id="{DADA45F1-0DB0-45AC-4113-B004B5E8832E}"/>
              </a:ext>
            </a:extLst>
          </p:cNvPr>
          <p:cNvSpPr/>
          <p:nvPr/>
        </p:nvSpPr>
        <p:spPr>
          <a:xfrm>
            <a:off x="7969446" y="3146612"/>
            <a:ext cx="1577966" cy="21515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128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5BF69E-2F49-DF9D-58A8-37030456495F}"/>
              </a:ext>
            </a:extLst>
          </p:cNvPr>
          <p:cNvSpPr txBox="1"/>
          <p:nvPr/>
        </p:nvSpPr>
        <p:spPr>
          <a:xfrm>
            <a:off x="2392700" y="218733"/>
            <a:ext cx="7406599"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4</a:t>
            </a:r>
            <a:r>
              <a:rPr lang="en-US" sz="2800" b="1" u="sng" spc="-25" dirty="0">
                <a:solidFill>
                  <a:srgbClr val="7030A0"/>
                </a:solidFill>
                <a:latin typeface="Baloo Bhai 2" panose="03080502040302020200" pitchFamily="66" charset="0"/>
                <a:cs typeface="Baloo Bhai 2" panose="03080502040302020200" pitchFamily="66" charset="0"/>
              </a:rPr>
              <a:t>-Multiple Vendor Customization</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2,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Multiple Vendor Customization in Excel Basis</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7" name="Picture 6">
            <a:extLst>
              <a:ext uri="{FF2B5EF4-FFF2-40B4-BE49-F238E27FC236}">
                <a16:creationId xmlns:a16="http://schemas.microsoft.com/office/drawing/2014/main" id="{81AA13CB-4EC4-3C90-EF75-9A4A597EC260}"/>
              </a:ext>
            </a:extLst>
          </p:cNvPr>
          <p:cNvPicPr>
            <a:picLocks noChangeAspect="1"/>
          </p:cNvPicPr>
          <p:nvPr/>
        </p:nvPicPr>
        <p:blipFill>
          <a:blip r:embed="rId2"/>
          <a:stretch>
            <a:fillRect/>
          </a:stretch>
        </p:blipFill>
        <p:spPr>
          <a:xfrm>
            <a:off x="323473" y="1072898"/>
            <a:ext cx="5806943" cy="1478408"/>
          </a:xfrm>
          <a:prstGeom prst="rect">
            <a:avLst/>
          </a:prstGeom>
          <a:ln w="19050">
            <a:solidFill>
              <a:srgbClr val="002060"/>
            </a:solidFill>
          </a:ln>
        </p:spPr>
      </p:pic>
      <p:sp>
        <p:nvSpPr>
          <p:cNvPr id="8" name="Rectangle 7">
            <a:extLst>
              <a:ext uri="{FF2B5EF4-FFF2-40B4-BE49-F238E27FC236}">
                <a16:creationId xmlns:a16="http://schemas.microsoft.com/office/drawing/2014/main" id="{ED600FC6-3F95-9A22-1AA1-7847F9FB49C8}"/>
              </a:ext>
            </a:extLst>
          </p:cNvPr>
          <p:cNvSpPr/>
          <p:nvPr/>
        </p:nvSpPr>
        <p:spPr>
          <a:xfrm>
            <a:off x="4685728" y="2054759"/>
            <a:ext cx="1110342" cy="485192"/>
          </a:xfrm>
          <a:prstGeom prst="rect">
            <a:avLst/>
          </a:prstGeom>
          <a:solidFill>
            <a:schemeClr val="accent2">
              <a:lumMod val="20000"/>
              <a:lumOff val="8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Step-1</a:t>
            </a:r>
            <a:endParaRPr lang="en-US" b="1" dirty="0">
              <a:solidFill>
                <a:srgbClr val="002060"/>
              </a:solidFill>
              <a:latin typeface="Baloo Bhai 2" panose="03080502040302020200" pitchFamily="66" charset="0"/>
              <a:cs typeface="Baloo Bhai 2" panose="03080502040302020200" pitchFamily="66" charset="0"/>
            </a:endParaRPr>
          </a:p>
        </p:txBody>
      </p:sp>
      <p:pic>
        <p:nvPicPr>
          <p:cNvPr id="10" name="Picture 9">
            <a:extLst>
              <a:ext uri="{FF2B5EF4-FFF2-40B4-BE49-F238E27FC236}">
                <a16:creationId xmlns:a16="http://schemas.microsoft.com/office/drawing/2014/main" id="{43879E27-DF7B-FD64-D401-0FFBD92EBAC0}"/>
              </a:ext>
            </a:extLst>
          </p:cNvPr>
          <p:cNvPicPr>
            <a:picLocks noChangeAspect="1"/>
          </p:cNvPicPr>
          <p:nvPr/>
        </p:nvPicPr>
        <p:blipFill>
          <a:blip r:embed="rId3"/>
          <a:stretch>
            <a:fillRect/>
          </a:stretch>
        </p:blipFill>
        <p:spPr>
          <a:xfrm>
            <a:off x="195750" y="2575486"/>
            <a:ext cx="10257409" cy="1707028"/>
          </a:xfrm>
          <a:prstGeom prst="rect">
            <a:avLst/>
          </a:prstGeom>
          <a:ln w="19050">
            <a:solidFill>
              <a:srgbClr val="002060"/>
            </a:solidFill>
          </a:ln>
        </p:spPr>
      </p:pic>
      <p:pic>
        <p:nvPicPr>
          <p:cNvPr id="12" name="Picture 11">
            <a:extLst>
              <a:ext uri="{FF2B5EF4-FFF2-40B4-BE49-F238E27FC236}">
                <a16:creationId xmlns:a16="http://schemas.microsoft.com/office/drawing/2014/main" id="{65DBABA8-677B-DE77-D4F5-44C912849116}"/>
              </a:ext>
            </a:extLst>
          </p:cNvPr>
          <p:cNvPicPr>
            <a:picLocks noChangeAspect="1"/>
          </p:cNvPicPr>
          <p:nvPr/>
        </p:nvPicPr>
        <p:blipFill>
          <a:blip r:embed="rId4"/>
          <a:stretch>
            <a:fillRect/>
          </a:stretch>
        </p:blipFill>
        <p:spPr>
          <a:xfrm>
            <a:off x="266194" y="4282514"/>
            <a:ext cx="5829805" cy="2484335"/>
          </a:xfrm>
          <a:prstGeom prst="rect">
            <a:avLst/>
          </a:prstGeom>
          <a:ln w="19050">
            <a:solidFill>
              <a:srgbClr val="002060"/>
            </a:solidFill>
          </a:ln>
        </p:spPr>
      </p:pic>
      <p:pic>
        <p:nvPicPr>
          <p:cNvPr id="14" name="Picture 13">
            <a:extLst>
              <a:ext uri="{FF2B5EF4-FFF2-40B4-BE49-F238E27FC236}">
                <a16:creationId xmlns:a16="http://schemas.microsoft.com/office/drawing/2014/main" id="{3E5D1107-D7A7-E401-6FAD-E3E75196CD5A}"/>
              </a:ext>
            </a:extLst>
          </p:cNvPr>
          <p:cNvPicPr>
            <a:picLocks noChangeAspect="1"/>
          </p:cNvPicPr>
          <p:nvPr/>
        </p:nvPicPr>
        <p:blipFill>
          <a:blip r:embed="rId5"/>
          <a:stretch>
            <a:fillRect/>
          </a:stretch>
        </p:blipFill>
        <p:spPr>
          <a:xfrm>
            <a:off x="6212338" y="4313279"/>
            <a:ext cx="5761219" cy="1371719"/>
          </a:xfrm>
          <a:prstGeom prst="rect">
            <a:avLst/>
          </a:prstGeom>
          <a:ln w="19050">
            <a:solidFill>
              <a:srgbClr val="002060"/>
            </a:solidFill>
          </a:ln>
        </p:spPr>
      </p:pic>
      <p:sp>
        <p:nvSpPr>
          <p:cNvPr id="15" name="Rectangle 14">
            <a:extLst>
              <a:ext uri="{FF2B5EF4-FFF2-40B4-BE49-F238E27FC236}">
                <a16:creationId xmlns:a16="http://schemas.microsoft.com/office/drawing/2014/main" id="{099BCF19-CCC9-CA30-C7D8-A1CD2464B502}"/>
              </a:ext>
            </a:extLst>
          </p:cNvPr>
          <p:cNvSpPr/>
          <p:nvPr/>
        </p:nvSpPr>
        <p:spPr>
          <a:xfrm>
            <a:off x="6166443" y="3459016"/>
            <a:ext cx="1110342" cy="485192"/>
          </a:xfrm>
          <a:prstGeom prst="rect">
            <a:avLst/>
          </a:prstGeom>
          <a:solidFill>
            <a:schemeClr val="accent2">
              <a:lumMod val="20000"/>
              <a:lumOff val="8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Step-2</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6" name="Rectangle 15">
            <a:extLst>
              <a:ext uri="{FF2B5EF4-FFF2-40B4-BE49-F238E27FC236}">
                <a16:creationId xmlns:a16="http://schemas.microsoft.com/office/drawing/2014/main" id="{9BD9AF3E-9C40-BE2E-C324-D000BCDC8D9A}"/>
              </a:ext>
            </a:extLst>
          </p:cNvPr>
          <p:cNvSpPr/>
          <p:nvPr/>
        </p:nvSpPr>
        <p:spPr>
          <a:xfrm>
            <a:off x="571186" y="5873729"/>
            <a:ext cx="1110342" cy="485192"/>
          </a:xfrm>
          <a:prstGeom prst="rect">
            <a:avLst/>
          </a:prstGeom>
          <a:solidFill>
            <a:schemeClr val="accent2">
              <a:lumMod val="20000"/>
              <a:lumOff val="8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Step-3</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7" name="Rectangle 16">
            <a:extLst>
              <a:ext uri="{FF2B5EF4-FFF2-40B4-BE49-F238E27FC236}">
                <a16:creationId xmlns:a16="http://schemas.microsoft.com/office/drawing/2014/main" id="{34379B20-77F9-A708-28A7-14D9CB8C6E20}"/>
              </a:ext>
            </a:extLst>
          </p:cNvPr>
          <p:cNvSpPr/>
          <p:nvPr/>
        </p:nvSpPr>
        <p:spPr>
          <a:xfrm>
            <a:off x="6303292" y="5388537"/>
            <a:ext cx="1110342" cy="485192"/>
          </a:xfrm>
          <a:prstGeom prst="rect">
            <a:avLst/>
          </a:prstGeom>
          <a:solidFill>
            <a:schemeClr val="accent2">
              <a:lumMod val="20000"/>
              <a:lumOff val="8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Step-4</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9" name="TextBox 18">
            <a:extLst>
              <a:ext uri="{FF2B5EF4-FFF2-40B4-BE49-F238E27FC236}">
                <a16:creationId xmlns:a16="http://schemas.microsoft.com/office/drawing/2014/main" id="{CE7A2980-F0D0-5660-8FF1-1D8B9B2322D4}"/>
              </a:ext>
            </a:extLst>
          </p:cNvPr>
          <p:cNvSpPr txBox="1"/>
          <p:nvPr/>
        </p:nvSpPr>
        <p:spPr>
          <a:xfrm>
            <a:off x="6303292" y="1179587"/>
            <a:ext cx="5761219" cy="1323439"/>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err="1">
                <a:effectLst/>
                <a:latin typeface="Baloo Bhai 2" panose="03080502040302020200" pitchFamily="66" charset="0"/>
                <a:ea typeface="Arial" panose="020B0604020202020204" pitchFamily="34" charset="0"/>
                <a:cs typeface="Baloo Bhai 2" panose="03080502040302020200" pitchFamily="66" charset="0"/>
              </a:rPr>
              <a:t>tep</a:t>
            </a:r>
            <a:r>
              <a:rPr lang="en-US" sz="1500" b="1" dirty="0">
                <a:effectLst/>
                <a:latin typeface="Baloo Bhai 2" panose="03080502040302020200" pitchFamily="66" charset="0"/>
                <a:ea typeface="Arial" panose="020B0604020202020204" pitchFamily="34" charset="0"/>
                <a:cs typeface="Baloo Bhai 2" panose="03080502040302020200" pitchFamily="66" charset="0"/>
              </a:rPr>
              <a:t>-</a:t>
            </a:r>
            <a:r>
              <a:rPr lang="gu-IN" sz="1500" b="1" dirty="0">
                <a:effectLst/>
                <a:latin typeface="Baloo Bhai 2" panose="03080502040302020200" pitchFamily="66" charset="0"/>
                <a:ea typeface="Arial" panose="020B0604020202020204" pitchFamily="34" charset="0"/>
                <a:cs typeface="Baloo Bhai 2" panose="03080502040302020200" pitchFamily="66" charset="0"/>
              </a:rPr>
              <a:t>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સૌ પ્રથમ </a:t>
            </a:r>
            <a:r>
              <a:rPr lang="en-IN" sz="16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સોફ્ટવેરમાં મેકર(</a:t>
            </a:r>
            <a:r>
              <a:rPr lang="en-IN" sz="1600" dirty="0">
                <a:effectLst/>
                <a:latin typeface="Baloo Bhai 2" panose="03080502040302020200" pitchFamily="66" charset="0"/>
                <a:ea typeface="Calibri" panose="020F0502020204030204" pitchFamily="34" charset="0"/>
                <a:cs typeface="Baloo Bhai 2" panose="03080502040302020200" pitchFamily="66" charset="0"/>
              </a:rPr>
              <a:t>DO</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ના આઈડી થી લોગીન થવાનું રહેશે. લોગીન થયા બાદ </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Master</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Bulk Customization</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a:t>
            </a:r>
            <a:r>
              <a:rPr lang="en-IN" sz="1600" b="1" dirty="0">
                <a:effectLst/>
                <a:latin typeface="Baloo Bhai 2" panose="03080502040302020200" pitchFamily="66" charset="0"/>
                <a:ea typeface="Calibri" panose="020F0502020204030204" pitchFamily="34" charset="0"/>
                <a:cs typeface="Baloo Bhai 2" panose="03080502040302020200" pitchFamily="66" charset="0"/>
              </a:rPr>
              <a:t> Bulk Customization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Using Excel</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ઓપ્શન માં જવું</a:t>
            </a:r>
            <a:r>
              <a:rPr lang="gu-IN" sz="1600" dirty="0">
                <a:effectLst/>
                <a:latin typeface="Baloo Bhai 2" panose="03080502040302020200" pitchFamily="66" charset="0"/>
                <a:ea typeface="Arial" panose="020B0604020202020204" pitchFamily="34" charset="0"/>
                <a:cs typeface="Baloo Bhai 2" panose="03080502040302020200" pitchFamily="66" charset="0"/>
              </a:rPr>
              <a:t>.</a:t>
            </a:r>
          </a:p>
          <a:p>
            <a:pPr marL="285750" indent="-285750" algn="just">
              <a:buFont typeface="Arial" panose="020B0604020202020204" pitchFamily="34" charset="0"/>
              <a:buChar char="•"/>
            </a:pPr>
            <a:r>
              <a:rPr lang="gu-IN" sz="1600" b="1" dirty="0">
                <a:effectLst/>
                <a:latin typeface="Baloo Bhai 2" panose="03080502040302020200" pitchFamily="66" charset="0"/>
                <a:ea typeface="Calibri" panose="020F0502020204030204" pitchFamily="34" charset="0"/>
                <a:cs typeface="Baloo Bhai 2" panose="03080502040302020200" pitchFamily="66" charset="0"/>
              </a:rPr>
              <a:t>Step-2</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મુજબ ની સ્ક્રીન ઓપન થશે જેમાં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Step-3</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મુજબ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GJ209</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સ્કીમ સીલેક્ટ કરવાની રહેશે</a:t>
            </a:r>
            <a:r>
              <a:rPr lang="gu-IN" sz="1600" dirty="0">
                <a:effectLst/>
                <a:latin typeface="Baloo Bhai 2" panose="03080502040302020200" pitchFamily="66" charset="0"/>
                <a:ea typeface="Arial" panose="020B0604020202020204" pitchFamily="34" charset="0"/>
                <a:cs typeface="Baloo Bhai 2" panose="03080502040302020200" pitchFamily="66" charset="0"/>
              </a:rPr>
              <a:t>.</a:t>
            </a:r>
            <a:endParaRPr lang="gu-IN" sz="1600" spc="-25"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20" name="TextBox 19">
            <a:extLst>
              <a:ext uri="{FF2B5EF4-FFF2-40B4-BE49-F238E27FC236}">
                <a16:creationId xmlns:a16="http://schemas.microsoft.com/office/drawing/2014/main" id="{151575E7-DE3F-07A3-8DEF-0D5E6D0F150E}"/>
              </a:ext>
            </a:extLst>
          </p:cNvPr>
          <p:cNvSpPr txBox="1"/>
          <p:nvPr/>
        </p:nvSpPr>
        <p:spPr>
          <a:xfrm>
            <a:off x="6166443" y="5797353"/>
            <a:ext cx="5761219" cy="969496"/>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err="1">
                <a:effectLst/>
                <a:latin typeface="Baloo Bhai 2" panose="03080502040302020200" pitchFamily="66" charset="0"/>
                <a:ea typeface="Arial" panose="020B0604020202020204" pitchFamily="34" charset="0"/>
                <a:cs typeface="Baloo Bhai 2" panose="03080502040302020200" pitchFamily="66" charset="0"/>
              </a:rPr>
              <a:t>tep</a:t>
            </a:r>
            <a:r>
              <a:rPr lang="en-US" sz="1500" b="1" dirty="0">
                <a:effectLst/>
                <a:latin typeface="Baloo Bhai 2" panose="03080502040302020200" pitchFamily="66" charset="0"/>
                <a:ea typeface="Arial" panose="020B0604020202020204" pitchFamily="34" charset="0"/>
                <a:cs typeface="Baloo Bhai 2" panose="03080502040302020200" pitchFamily="66" charset="0"/>
              </a:rPr>
              <a:t>-</a:t>
            </a:r>
            <a:r>
              <a:rPr lang="gu-IN" sz="1500" b="1" dirty="0">
                <a:effectLst/>
                <a:latin typeface="Baloo Bhai 2" panose="03080502040302020200" pitchFamily="66" charset="0"/>
                <a:ea typeface="Arial" panose="020B0604020202020204" pitchFamily="34" charset="0"/>
                <a:cs typeface="Baloo Bhai 2" panose="03080502040302020200" pitchFamily="66" charset="0"/>
              </a:rPr>
              <a:t>4</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Template</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મેનુ ની અંદર પ્રથમ ક્રમમાં જોવા મળતી </a:t>
            </a:r>
            <a:r>
              <a:rPr lang="en-IN" sz="1400" b="1" dirty="0" err="1">
                <a:effectLst/>
                <a:latin typeface="Baloo Bhai 2" panose="03080502040302020200" pitchFamily="66" charset="0"/>
                <a:ea typeface="Calibri" panose="020F0502020204030204" pitchFamily="34" charset="0"/>
                <a:cs typeface="Baloo Bhai 2" panose="03080502040302020200" pitchFamily="66" charset="0"/>
              </a:rPr>
              <a:t>Excel_Based_Bulk_Customization_Epayment</a:t>
            </a:r>
            <a:r>
              <a:rPr lang="en-IN" sz="1400" dirty="0">
                <a:effectLst/>
                <a:latin typeface="Baloo Bhai 2" panose="03080502040302020200" pitchFamily="66" charset="0"/>
                <a:ea typeface="Calibri" panose="020F0502020204030204" pitchFamily="34" charset="0"/>
                <a:cs typeface="Baloo Bhai 2" panose="03080502040302020200" pitchFamily="66" charset="0"/>
              </a:rPr>
              <a:t>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નામનું ઓપ્શન સીલેક્ટ કરવાનું રહેશે અને ત્યારબાદ બાજુમાં આપેલ </a:t>
            </a:r>
            <a:r>
              <a:rPr lang="en-IN" sz="1400" dirty="0">
                <a:effectLst/>
                <a:latin typeface="Baloo Bhai 2" panose="03080502040302020200" pitchFamily="66" charset="0"/>
                <a:ea typeface="Calibri" panose="020F0502020204030204" pitchFamily="34" charset="0"/>
                <a:cs typeface="Baloo Bhai 2" panose="03080502040302020200" pitchFamily="66" charset="0"/>
              </a:rPr>
              <a:t>Download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ડાઉનલોડ બટન પર કિલક કરીને </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Excel (એક્ષ્કેલ)</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ફાઈલ નું ફોરમેટ ડાઉનલોડ કરવું.</a:t>
            </a:r>
            <a:endParaRPr lang="gu-IN" sz="1600" spc="-25"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21" name="Rectangle 20">
            <a:extLst>
              <a:ext uri="{FF2B5EF4-FFF2-40B4-BE49-F238E27FC236}">
                <a16:creationId xmlns:a16="http://schemas.microsoft.com/office/drawing/2014/main" id="{0275E6EB-63D4-E526-A174-08BBA9F8430B}"/>
              </a:ext>
            </a:extLst>
          </p:cNvPr>
          <p:cNvSpPr/>
          <p:nvPr/>
        </p:nvSpPr>
        <p:spPr>
          <a:xfrm>
            <a:off x="6166443" y="4758612"/>
            <a:ext cx="710218" cy="2674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489967A-5FCC-FF1B-4556-ABE0EB89194B}"/>
              </a:ext>
            </a:extLst>
          </p:cNvPr>
          <p:cNvSpPr/>
          <p:nvPr/>
        </p:nvSpPr>
        <p:spPr>
          <a:xfrm>
            <a:off x="11215588" y="4858833"/>
            <a:ext cx="710218" cy="2674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7F8ED78-D673-26E7-7455-C31309F095B7}"/>
              </a:ext>
            </a:extLst>
          </p:cNvPr>
          <p:cNvSpPr/>
          <p:nvPr/>
        </p:nvSpPr>
        <p:spPr>
          <a:xfrm>
            <a:off x="7657666" y="4973605"/>
            <a:ext cx="2870565" cy="21005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107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14DC0C-1DC6-DF89-B485-0F026143B12E}"/>
              </a:ext>
            </a:extLst>
          </p:cNvPr>
          <p:cNvSpPr txBox="1"/>
          <p:nvPr/>
        </p:nvSpPr>
        <p:spPr>
          <a:xfrm>
            <a:off x="3242864" y="209402"/>
            <a:ext cx="5706271"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Multiple Vendor Customization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2,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Multiple Vendor Customization in Excel Basis</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
        <p:nvSpPr>
          <p:cNvPr id="7" name="TextBox 6">
            <a:extLst>
              <a:ext uri="{FF2B5EF4-FFF2-40B4-BE49-F238E27FC236}">
                <a16:creationId xmlns:a16="http://schemas.microsoft.com/office/drawing/2014/main" id="{84457092-B7E3-F84D-DCE8-E09B0F8843A3}"/>
              </a:ext>
            </a:extLst>
          </p:cNvPr>
          <p:cNvSpPr txBox="1"/>
          <p:nvPr/>
        </p:nvSpPr>
        <p:spPr>
          <a:xfrm>
            <a:off x="3048778" y="3244334"/>
            <a:ext cx="6097554" cy="369332"/>
          </a:xfrm>
          <a:prstGeom prst="rect">
            <a:avLst/>
          </a:prstGeom>
          <a:noFill/>
        </p:spPr>
        <p:txBody>
          <a:bodyPr wrap="square">
            <a:spAutoFit/>
          </a:bodyPr>
          <a:lstStyle/>
          <a:p>
            <a:endParaRPr lang="en-US" dirty="0"/>
          </a:p>
        </p:txBody>
      </p:sp>
      <p:pic>
        <p:nvPicPr>
          <p:cNvPr id="9" name="Picture 8">
            <a:extLst>
              <a:ext uri="{FF2B5EF4-FFF2-40B4-BE49-F238E27FC236}">
                <a16:creationId xmlns:a16="http://schemas.microsoft.com/office/drawing/2014/main" id="{E813D9DC-5674-9F62-46D9-390BAFCE80E0}"/>
              </a:ext>
            </a:extLst>
          </p:cNvPr>
          <p:cNvPicPr>
            <a:picLocks noChangeAspect="1"/>
          </p:cNvPicPr>
          <p:nvPr/>
        </p:nvPicPr>
        <p:blipFill>
          <a:blip r:embed="rId2"/>
          <a:stretch>
            <a:fillRect/>
          </a:stretch>
        </p:blipFill>
        <p:spPr>
          <a:xfrm>
            <a:off x="121298" y="1009620"/>
            <a:ext cx="6097555" cy="2004167"/>
          </a:xfrm>
          <a:prstGeom prst="rect">
            <a:avLst/>
          </a:prstGeom>
          <a:ln w="28575">
            <a:solidFill>
              <a:srgbClr val="002060"/>
            </a:solidFill>
          </a:ln>
        </p:spPr>
      </p:pic>
      <p:pic>
        <p:nvPicPr>
          <p:cNvPr id="10" name="Picture 9">
            <a:extLst>
              <a:ext uri="{FF2B5EF4-FFF2-40B4-BE49-F238E27FC236}">
                <a16:creationId xmlns:a16="http://schemas.microsoft.com/office/drawing/2014/main" id="{4705A4AD-01C7-82B3-F224-2770EE3A33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5424" y="1112258"/>
            <a:ext cx="5706271" cy="5359878"/>
          </a:xfrm>
          <a:prstGeom prst="rect">
            <a:avLst/>
          </a:prstGeom>
          <a:ln w="28575">
            <a:solidFill>
              <a:srgbClr val="002060"/>
            </a:solidFill>
          </a:ln>
        </p:spPr>
      </p:pic>
      <p:sp>
        <p:nvSpPr>
          <p:cNvPr id="12" name="TextBox 11">
            <a:extLst>
              <a:ext uri="{FF2B5EF4-FFF2-40B4-BE49-F238E27FC236}">
                <a16:creationId xmlns:a16="http://schemas.microsoft.com/office/drawing/2014/main" id="{ACAC00CE-A07A-A0AC-CDD3-595ED2370E29}"/>
              </a:ext>
            </a:extLst>
          </p:cNvPr>
          <p:cNvSpPr txBox="1"/>
          <p:nvPr/>
        </p:nvSpPr>
        <p:spPr>
          <a:xfrm>
            <a:off x="121298" y="3189446"/>
            <a:ext cx="6097555" cy="3459152"/>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lnSpc>
                <a:spcPct val="107000"/>
              </a:lnSpc>
              <a:spcAft>
                <a:spcPts val="800"/>
              </a:spcAft>
              <a:buFont typeface="Arial" panose="020B0604020202020204" pitchFamily="34" charset="0"/>
              <a:buChar char="•"/>
            </a:pP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Step-4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મુજબ</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effectLst/>
                <a:latin typeface="Baloo Bhai 2" panose="03080502040302020200" pitchFamily="66" charset="0"/>
                <a:ea typeface="Calibri" panose="020F0502020204030204" pitchFamily="34" charset="0"/>
                <a:cs typeface="Baloo Bhai 2" panose="03080502040302020200" pitchFamily="66" charset="0"/>
              </a:rPr>
              <a:t>Excel</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ફાઈલને </a:t>
            </a:r>
            <a:r>
              <a:rPr lang="en-IN" sz="1600" b="1" kern="100" dirty="0">
                <a:effectLst/>
                <a:latin typeface="Baloo Bhai 2" panose="03080502040302020200" pitchFamily="66" charset="0"/>
                <a:ea typeface="Calibri" panose="020F0502020204030204" pitchFamily="34" charset="0"/>
                <a:cs typeface="Baloo Bhai 2" panose="03080502040302020200" pitchFamily="66" charset="0"/>
              </a:rPr>
              <a:t>open</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કરવાથી ઉપર દર્શાવેલ મુજબ </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Step-5</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a:t>
            </a:r>
            <a:r>
              <a:rPr lang="en-IN" sz="1600" b="1" kern="100" dirty="0">
                <a:effectLst/>
                <a:latin typeface="Baloo Bhai 2" panose="03080502040302020200" pitchFamily="66" charset="0"/>
                <a:ea typeface="Calibri" panose="020F0502020204030204" pitchFamily="34" charset="0"/>
                <a:cs typeface="Baloo Bhai 2" panose="03080502040302020200" pitchFamily="66" charset="0"/>
              </a:rPr>
              <a:t>Excel</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ફાઈલ ખુલશે. જેમાં બતાવેલ તમામ માહિતી ભરવાની રહેશે. જે માહિતી અહી બાજુમાં બતાવ્યા મુજબ ભરવાની રહેશે. (નોધ:- </a:t>
            </a:r>
            <a:r>
              <a:rPr lang="en-IN" sz="1600" b="1" kern="1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માં </a:t>
            </a:r>
            <a:r>
              <a:rPr lang="en-IN" sz="1600" b="1" kern="100" dirty="0">
                <a:effectLst/>
                <a:latin typeface="Baloo Bhai 2" panose="03080502040302020200" pitchFamily="66" charset="0"/>
                <a:ea typeface="Calibri" panose="020F0502020204030204" pitchFamily="34" charset="0"/>
                <a:cs typeface="Baloo Bhai 2" panose="03080502040302020200" pitchFamily="66" charset="0"/>
              </a:rPr>
              <a:t>Excel</a:t>
            </a:r>
            <a:r>
              <a:rPr lang="gu-IN" sz="1600" b="1" kern="100" dirty="0">
                <a:effectLst/>
                <a:latin typeface="Baloo Bhai 2" panose="03080502040302020200" pitchFamily="66" charset="0"/>
                <a:ea typeface="Calibri" panose="020F0502020204030204" pitchFamily="34" charset="0"/>
                <a:cs typeface="Baloo Bhai 2" panose="03080502040302020200" pitchFamily="66" charset="0"/>
              </a:rPr>
              <a:t>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ની મદદથી ૧૦,૫૦,૧૦૦ કે તેથી વધુની પાર્ટી/સંસ્થા/પેઢી કે વ્યક્તિને એક જ સીધા તેના બેંક ખાતામાં પેમેન્ટ કરી શકાય છે પછી તેનું બેંક ખાતા ભલે કોઈ પણ બેંક હોય)</a:t>
            </a:r>
            <a:endParaRPr lang="gu-IN" sz="1600" kern="100" dirty="0">
              <a:latin typeface="Baloo Bhai 2" panose="03080502040302020200" pitchFamily="66" charset="0"/>
              <a:ea typeface="Calibri" panose="020F0502020204030204" pitchFamily="34" charset="0"/>
              <a:cs typeface="Baloo Bhai 2" panose="03080502040302020200" pitchFamily="66" charset="0"/>
            </a:endParaRPr>
          </a:p>
          <a:p>
            <a:pPr marL="285750" indent="-285750" algn="just">
              <a:lnSpc>
                <a:spcPct val="107000"/>
              </a:lnSpc>
              <a:spcAft>
                <a:spcPts val="800"/>
              </a:spcAft>
              <a:buFont typeface="Arial" panose="020B0604020202020204" pitchFamily="34" charset="0"/>
              <a:buChar char="•"/>
            </a:pP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બાજુની સ્ક્રીન મુજબ ૧૨ કોલમમાં માહિતી ભરવાની છે. જેમાં ૨ કોલમ (</a:t>
            </a:r>
            <a:r>
              <a:rPr lang="en-IN" sz="1600" kern="100" dirty="0">
                <a:effectLst/>
                <a:latin typeface="Baloo Bhai 2" panose="03080502040302020200" pitchFamily="66" charset="0"/>
                <a:ea typeface="Calibri" panose="020F0502020204030204" pitchFamily="34" charset="0"/>
                <a:cs typeface="Baloo Bhai 2" panose="03080502040302020200" pitchFamily="66" charset="0"/>
              </a:rPr>
              <a:t>Transaction Key </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અને</a:t>
            </a:r>
            <a:r>
              <a:rPr lang="en-IN" sz="1600" kern="100" dirty="0">
                <a:effectLst/>
                <a:latin typeface="Baloo Bhai 2" panose="03080502040302020200" pitchFamily="66" charset="0"/>
                <a:ea typeface="Calibri" panose="020F0502020204030204" pitchFamily="34" charset="0"/>
                <a:cs typeface="Baloo Bhai 2" panose="03080502040302020200" pitchFamily="66" charset="0"/>
              </a:rPr>
              <a:t> Remarks)</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ખાલી(</a:t>
            </a:r>
            <a:r>
              <a:rPr lang="en-IN" sz="1600" kern="100" dirty="0">
                <a:effectLst/>
                <a:latin typeface="Baloo Bhai 2" panose="03080502040302020200" pitchFamily="66" charset="0"/>
                <a:ea typeface="Calibri" panose="020F0502020204030204" pitchFamily="34" charset="0"/>
                <a:cs typeface="Baloo Bhai 2" panose="03080502040302020200" pitchFamily="66" charset="0"/>
              </a:rPr>
              <a:t>Blank</a:t>
            </a:r>
            <a:r>
              <a:rPr lang="gu-IN" sz="1600" kern="100" dirty="0">
                <a:effectLst/>
                <a:latin typeface="Baloo Bhai 2" panose="03080502040302020200" pitchFamily="66" charset="0"/>
                <a:ea typeface="Calibri" panose="020F0502020204030204" pitchFamily="34" charset="0"/>
                <a:cs typeface="Baloo Bhai 2" panose="03080502040302020200" pitchFamily="66" charset="0"/>
              </a:rPr>
              <a:t>) રાખવન અને બાકીની તમામ કોલમમાં જે પાર્ટી/સંસ્થા/પેઢી કે વ્યક્તિને પેમેન્ટ કરવાનું હોઈ તેની બેંક ખાતાની માહિતી ચોક્કસ અને ખરેખર ભરવાની રહેશે</a:t>
            </a:r>
            <a:endParaRPr lang="en-US" sz="1600" kern="100" dirty="0">
              <a:effectLst/>
              <a:latin typeface="Baloo Bhai 2" panose="03080502040302020200" pitchFamily="66" charset="0"/>
              <a:ea typeface="Calibri" panose="020F0502020204030204" pitchFamily="34" charset="0"/>
              <a:cs typeface="Baloo Bhai 2" panose="03080502040302020200" pitchFamily="66" charset="0"/>
            </a:endParaRPr>
          </a:p>
          <a:p>
            <a:pPr algn="just">
              <a:lnSpc>
                <a:spcPct val="107000"/>
              </a:lnSpc>
              <a:spcAft>
                <a:spcPts val="800"/>
              </a:spcAft>
            </a:pPr>
            <a:r>
              <a:rPr lang="gu-IN" sz="1600" dirty="0">
                <a:effectLst/>
                <a:latin typeface="Baloo Bhai 2" panose="03080502040302020200" pitchFamily="66" charset="0"/>
                <a:ea typeface="Calibri" panose="020F0502020204030204" pitchFamily="34" charset="0"/>
                <a:cs typeface="Baloo Bhai 2" panose="03080502040302020200" pitchFamily="66" charset="0"/>
              </a:rPr>
              <a:t>આમ, </a:t>
            </a:r>
            <a:r>
              <a:rPr lang="en-IN" sz="1600" dirty="0">
                <a:effectLst/>
                <a:latin typeface="Baloo Bhai 2" panose="03080502040302020200" pitchFamily="66" charset="0"/>
                <a:ea typeface="Calibri" panose="020F0502020204030204" pitchFamily="34" charset="0"/>
                <a:cs typeface="Baloo Bhai 2" panose="03080502040302020200" pitchFamily="66" charset="0"/>
              </a:rPr>
              <a:t>Excel</a:t>
            </a:r>
            <a:r>
              <a:rPr lang="gu-IN" sz="1600" dirty="0">
                <a:effectLst/>
                <a:latin typeface="Baloo Bhai 2" panose="03080502040302020200" pitchFamily="66" charset="0"/>
                <a:ea typeface="Calibri" panose="020F0502020204030204" pitchFamily="34" charset="0"/>
                <a:cs typeface="Baloo Bhai 2" panose="03080502040302020200" pitchFamily="66" charset="0"/>
              </a:rPr>
              <a:t> ફાઈલમાં દર્શાવેલ માહિતી ભર્યા બાદ આ ફાઈલને ફરી </a:t>
            </a:r>
            <a:r>
              <a:rPr lang="en-US" sz="1600" b="1" dirty="0">
                <a:effectLst/>
                <a:latin typeface="Baloo Bhai 2" panose="03080502040302020200" pitchFamily="66" charset="0"/>
                <a:ea typeface="Calibri" panose="020F0502020204030204" pitchFamily="34" charset="0"/>
                <a:cs typeface="Baloo Bhai 2" panose="03080502040302020200" pitchFamily="66" charset="0"/>
              </a:rPr>
              <a:t>Master→ Bulk Customization→ Bulk Customization using Excel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દ્વારા ફાઈલને </a:t>
            </a:r>
            <a:r>
              <a:rPr lang="gu-IN" sz="1600" b="1" dirty="0">
                <a:effectLst/>
                <a:latin typeface="Baloo Bhai 2" panose="03080502040302020200" pitchFamily="66" charset="0"/>
                <a:ea typeface="Calibri" panose="020F0502020204030204" pitchFamily="34" charset="0"/>
                <a:cs typeface="Baloo Bhai 2" panose="03080502040302020200" pitchFamily="66" charset="0"/>
              </a:rPr>
              <a:t>Upload </a:t>
            </a:r>
            <a:r>
              <a:rPr lang="gu-IN" sz="1600" dirty="0">
                <a:effectLst/>
                <a:latin typeface="Baloo Bhai 2" panose="03080502040302020200" pitchFamily="66" charset="0"/>
                <a:ea typeface="Calibri" panose="020F0502020204030204" pitchFamily="34" charset="0"/>
                <a:cs typeface="Baloo Bhai 2" panose="03080502040302020200" pitchFamily="66" charset="0"/>
              </a:rPr>
              <a:t>કરવાની રહેશે.</a:t>
            </a:r>
            <a:endParaRPr lang="gu-IN" sz="1600" kern="100" dirty="0">
              <a:latin typeface="Baloo Bhai 2" panose="03080502040302020200" pitchFamily="66" charset="0"/>
              <a:ea typeface="Calibri" panose="020F0502020204030204" pitchFamily="34" charset="0"/>
              <a:cs typeface="Baloo Bhai 2" panose="03080502040302020200" pitchFamily="66" charset="0"/>
            </a:endParaRPr>
          </a:p>
        </p:txBody>
      </p:sp>
      <p:sp>
        <p:nvSpPr>
          <p:cNvPr id="13" name="Rectangle 12">
            <a:extLst>
              <a:ext uri="{FF2B5EF4-FFF2-40B4-BE49-F238E27FC236}">
                <a16:creationId xmlns:a16="http://schemas.microsoft.com/office/drawing/2014/main" id="{3A5D2BB2-E120-06FC-E223-2A45ACBC770A}"/>
              </a:ext>
            </a:extLst>
          </p:cNvPr>
          <p:cNvSpPr/>
          <p:nvPr/>
        </p:nvSpPr>
        <p:spPr>
          <a:xfrm>
            <a:off x="4511815" y="1112258"/>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Step-5</a:t>
            </a:r>
            <a:endParaRPr lang="en-US" b="1"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391925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369795-9223-297E-0B21-04E1C0062CB3}"/>
              </a:ext>
            </a:extLst>
          </p:cNvPr>
          <p:cNvSpPr txBox="1"/>
          <p:nvPr/>
        </p:nvSpPr>
        <p:spPr>
          <a:xfrm>
            <a:off x="3242864" y="209402"/>
            <a:ext cx="5706271"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Multiple Vendor Customization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2,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Multiple Vendor Customization in Excel Basis</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7" name="Picture 6">
            <a:extLst>
              <a:ext uri="{FF2B5EF4-FFF2-40B4-BE49-F238E27FC236}">
                <a16:creationId xmlns:a16="http://schemas.microsoft.com/office/drawing/2014/main" id="{CBF5C01A-9F64-2CCD-3675-091D57E22897}"/>
              </a:ext>
            </a:extLst>
          </p:cNvPr>
          <p:cNvPicPr>
            <a:picLocks noChangeAspect="1"/>
          </p:cNvPicPr>
          <p:nvPr/>
        </p:nvPicPr>
        <p:blipFill>
          <a:blip r:embed="rId2"/>
          <a:stretch>
            <a:fillRect/>
          </a:stretch>
        </p:blipFill>
        <p:spPr>
          <a:xfrm>
            <a:off x="169795" y="1009621"/>
            <a:ext cx="5738357" cy="2170320"/>
          </a:xfrm>
          <a:prstGeom prst="rect">
            <a:avLst/>
          </a:prstGeom>
          <a:ln w="19050">
            <a:solidFill>
              <a:schemeClr val="tx1"/>
            </a:solidFill>
          </a:ln>
        </p:spPr>
      </p:pic>
      <p:pic>
        <p:nvPicPr>
          <p:cNvPr id="9" name="Picture 8">
            <a:extLst>
              <a:ext uri="{FF2B5EF4-FFF2-40B4-BE49-F238E27FC236}">
                <a16:creationId xmlns:a16="http://schemas.microsoft.com/office/drawing/2014/main" id="{080250BF-4FA7-5D56-41A3-D90B2A07A806}"/>
              </a:ext>
            </a:extLst>
          </p:cNvPr>
          <p:cNvPicPr>
            <a:picLocks noChangeAspect="1"/>
          </p:cNvPicPr>
          <p:nvPr/>
        </p:nvPicPr>
        <p:blipFill>
          <a:blip r:embed="rId3"/>
          <a:stretch>
            <a:fillRect/>
          </a:stretch>
        </p:blipFill>
        <p:spPr>
          <a:xfrm>
            <a:off x="136133" y="3259522"/>
            <a:ext cx="5738357" cy="2366747"/>
          </a:xfrm>
          <a:prstGeom prst="rect">
            <a:avLst/>
          </a:prstGeom>
          <a:ln w="19050">
            <a:solidFill>
              <a:srgbClr val="002060"/>
            </a:solidFill>
          </a:ln>
        </p:spPr>
      </p:pic>
      <p:sp>
        <p:nvSpPr>
          <p:cNvPr id="10" name="TextBox 9">
            <a:extLst>
              <a:ext uri="{FF2B5EF4-FFF2-40B4-BE49-F238E27FC236}">
                <a16:creationId xmlns:a16="http://schemas.microsoft.com/office/drawing/2014/main" id="{71203684-0F31-58DA-4053-25FD8CBC8FB3}"/>
              </a:ext>
            </a:extLst>
          </p:cNvPr>
          <p:cNvSpPr txBox="1"/>
          <p:nvPr/>
        </p:nvSpPr>
        <p:spPr>
          <a:xfrm>
            <a:off x="5963287" y="1009621"/>
            <a:ext cx="6228713" cy="4616648"/>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400" b="1" dirty="0">
                <a:latin typeface="Baloo Bhai 2" panose="03080502040302020200" pitchFamily="66" charset="0"/>
                <a:ea typeface="Arial" panose="020B0604020202020204" pitchFamily="34" charset="0"/>
                <a:cs typeface="Baloo Bhai 2" panose="03080502040302020200" pitchFamily="66" charset="0"/>
              </a:rPr>
              <a:t>S</a:t>
            </a:r>
            <a:r>
              <a:rPr lang="en-US" sz="1400" b="1" dirty="0" err="1">
                <a:effectLst/>
                <a:latin typeface="Baloo Bhai 2" panose="03080502040302020200" pitchFamily="66" charset="0"/>
                <a:ea typeface="Arial" panose="020B0604020202020204" pitchFamily="34" charset="0"/>
                <a:cs typeface="Baloo Bhai 2" panose="03080502040302020200" pitchFamily="66" charset="0"/>
              </a:rPr>
              <a:t>tep</a:t>
            </a:r>
            <a:r>
              <a:rPr lang="en-US" sz="1400" b="1" dirty="0">
                <a:effectLst/>
                <a:latin typeface="Baloo Bhai 2" panose="03080502040302020200" pitchFamily="66" charset="0"/>
                <a:ea typeface="Arial" panose="020B0604020202020204" pitchFamily="34" charset="0"/>
                <a:cs typeface="Baloo Bhai 2" panose="03080502040302020200" pitchFamily="66" charset="0"/>
              </a:rPr>
              <a:t>-</a:t>
            </a:r>
            <a:r>
              <a:rPr lang="gu-IN" sz="1400" b="1" dirty="0">
                <a:effectLst/>
                <a:latin typeface="Baloo Bhai 2" panose="03080502040302020200" pitchFamily="66" charset="0"/>
                <a:ea typeface="Arial" panose="020B0604020202020204" pitchFamily="34" charset="0"/>
                <a:cs typeface="Baloo Bhai 2" panose="03080502040302020200" pitchFamily="66" charset="0"/>
              </a:rPr>
              <a:t>5 </a:t>
            </a:r>
            <a:r>
              <a:rPr lang="gu-IN" sz="1400" dirty="0">
                <a:effectLst/>
                <a:latin typeface="Baloo Bhai 2" panose="03080502040302020200" pitchFamily="66" charset="0"/>
                <a:ea typeface="Arial" panose="020B0604020202020204" pitchFamily="34" charset="0"/>
                <a:cs typeface="Baloo Bhai 2" panose="03080502040302020200" pitchFamily="66" charset="0"/>
              </a:rPr>
              <a:t>થી ડાઉનલોડ કરેલ </a:t>
            </a:r>
            <a:r>
              <a:rPr lang="en-IN" sz="1400" dirty="0">
                <a:effectLst/>
                <a:latin typeface="Baloo Bhai 2" panose="03080502040302020200" pitchFamily="66" charset="0"/>
                <a:ea typeface="Calibri" panose="020F0502020204030204" pitchFamily="34" charset="0"/>
                <a:cs typeface="Baloo Bhai 2" panose="03080502040302020200" pitchFamily="66" charset="0"/>
              </a:rPr>
              <a:t>Excel</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ફાઈલમાં માહિતી ભરવાની રહેશે.</a:t>
            </a:r>
          </a:p>
          <a:p>
            <a:pPr marL="285750" indent="-285750" algn="just">
              <a:buFont typeface="Arial" panose="020B0604020202020204" pitchFamily="34" charset="0"/>
              <a:buChar char="•"/>
            </a:pPr>
            <a:r>
              <a:rPr lang="gu-IN" sz="1400" b="1" dirty="0">
                <a:effectLst/>
                <a:latin typeface="Baloo Bhai 2" panose="03080502040302020200" pitchFamily="66" charset="0"/>
                <a:ea typeface="Arial" panose="020B0604020202020204" pitchFamily="34" charset="0"/>
                <a:cs typeface="Baloo Bhai 2" panose="03080502040302020200" pitchFamily="66" charset="0"/>
              </a:rPr>
              <a:t>Step6 </a:t>
            </a:r>
            <a:r>
              <a:rPr lang="gu-IN" sz="1400" dirty="0">
                <a:effectLst/>
                <a:latin typeface="Baloo Bhai 2" panose="03080502040302020200" pitchFamily="66" charset="0"/>
                <a:ea typeface="Arial" panose="020B0604020202020204" pitchFamily="34" charset="0"/>
                <a:cs typeface="Baloo Bhai 2" panose="03080502040302020200" pitchFamily="66" charset="0"/>
              </a:rPr>
              <a:t>થી</a:t>
            </a:r>
            <a:r>
              <a:rPr lang="gu-IN" sz="1400" b="1" dirty="0">
                <a:effectLst/>
                <a:latin typeface="Baloo Bhai 2" panose="03080502040302020200" pitchFamily="66" charset="0"/>
                <a:ea typeface="Arial" panose="020B0604020202020204" pitchFamily="34" charset="0"/>
                <a:cs typeface="Baloo Bhai 2" panose="03080502040302020200" pitchFamily="66" charset="0"/>
              </a:rPr>
              <a:t> scheme </a:t>
            </a:r>
            <a:r>
              <a:rPr lang="gu-IN" sz="1400" dirty="0">
                <a:effectLst/>
                <a:latin typeface="Baloo Bhai 2" panose="03080502040302020200" pitchFamily="66" charset="0"/>
                <a:ea typeface="Arial" panose="020B0604020202020204" pitchFamily="34" charset="0"/>
                <a:cs typeface="Baloo Bhai 2" panose="03080502040302020200" pitchFamily="66" charset="0"/>
              </a:rPr>
              <a:t>ની અંદર </a:t>
            </a:r>
            <a:r>
              <a:rPr lang="en-IN" sz="1400" b="1" dirty="0">
                <a:latin typeface="Baloo Bhai 2" panose="03080502040302020200" pitchFamily="66" charset="0"/>
                <a:ea typeface="Calibri" panose="020F0502020204030204" pitchFamily="34" charset="0"/>
                <a:cs typeface="Baloo Bhai 2" panose="03080502040302020200" pitchFamily="66" charset="0"/>
              </a:rPr>
              <a:t>GJ209</a:t>
            </a:r>
            <a:r>
              <a:rPr lang="gu-IN" sz="1400" dirty="0">
                <a:latin typeface="Baloo Bhai 2" panose="03080502040302020200" pitchFamily="66" charset="0"/>
                <a:ea typeface="Calibri" panose="020F0502020204030204" pitchFamily="34" charset="0"/>
                <a:cs typeface="Baloo Bhai 2" panose="03080502040302020200" pitchFamily="66" charset="0"/>
              </a:rPr>
              <a:t> સિલેક્ટ કરવું.</a:t>
            </a:r>
            <a:endParaRPr lang="en-US" sz="14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buFont typeface="Arial" panose="020B0604020202020204" pitchFamily="34" charset="0"/>
              <a:buChar char="•"/>
            </a:pPr>
            <a:r>
              <a:rPr lang="en-IN" sz="1400" b="1" dirty="0">
                <a:effectLst/>
                <a:latin typeface="Baloo Bhai 2" panose="03080502040302020200" pitchFamily="66" charset="0"/>
                <a:ea typeface="Calibri" panose="020F0502020204030204" pitchFamily="34" charset="0"/>
                <a:cs typeface="Baloo Bhai 2" panose="03080502040302020200" pitchFamily="66" charset="0"/>
              </a:rPr>
              <a:t>Template</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મેનુ ની અંદર પ્રથમ ક્રમમાં જોવા મળતી </a:t>
            </a:r>
            <a:r>
              <a:rPr lang="en-IN" sz="1400" b="1" dirty="0" err="1">
                <a:effectLst/>
                <a:latin typeface="Baloo Bhai 2" panose="03080502040302020200" pitchFamily="66" charset="0"/>
                <a:ea typeface="Calibri" panose="020F0502020204030204" pitchFamily="34" charset="0"/>
                <a:cs typeface="Baloo Bhai 2" panose="03080502040302020200" pitchFamily="66" charset="0"/>
              </a:rPr>
              <a:t>Excel_Based_Bulk_Customization_Epayment</a:t>
            </a:r>
            <a:r>
              <a:rPr lang="en-IN" sz="1400" dirty="0">
                <a:effectLst/>
                <a:latin typeface="Baloo Bhai 2" panose="03080502040302020200" pitchFamily="66" charset="0"/>
                <a:ea typeface="Calibri" panose="020F0502020204030204" pitchFamily="34" charset="0"/>
                <a:cs typeface="Baloo Bhai 2" panose="03080502040302020200" pitchFamily="66" charset="0"/>
              </a:rPr>
              <a:t>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નામનું ઓપ્શન સીલેક્ટ કરવાનું રહેશે</a:t>
            </a:r>
            <a:endParaRPr lang="en-US" sz="14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buFont typeface="Arial" panose="020B0604020202020204" pitchFamily="34" charset="0"/>
              <a:buChar char="•"/>
            </a:pPr>
            <a:r>
              <a:rPr lang="gu-IN" sz="1400" b="1" dirty="0">
                <a:latin typeface="Baloo Bhai 2" panose="03080502040302020200" pitchFamily="66" charset="0"/>
                <a:ea typeface="Calibri" panose="020F0502020204030204" pitchFamily="34" charset="0"/>
                <a:cs typeface="Baloo Bhai 2" panose="03080502040302020200" pitchFamily="66" charset="0"/>
              </a:rPr>
              <a:t>Select Excel File </a:t>
            </a:r>
            <a:r>
              <a:rPr lang="gu-IN" sz="1400" dirty="0">
                <a:latin typeface="Baloo Bhai 2" panose="03080502040302020200" pitchFamily="66" charset="0"/>
                <a:ea typeface="Calibri" panose="020F0502020204030204" pitchFamily="34" charset="0"/>
                <a:cs typeface="Baloo Bhai 2" panose="03080502040302020200" pitchFamily="66" charset="0"/>
              </a:rPr>
              <a:t>ઓપ્શન ની અંદર બાજુમાં આપેલ </a:t>
            </a:r>
            <a:r>
              <a:rPr lang="gu-IN" sz="1400" b="1" dirty="0">
                <a:latin typeface="Baloo Bhai 2" panose="03080502040302020200" pitchFamily="66" charset="0"/>
                <a:ea typeface="Calibri" panose="020F0502020204030204" pitchFamily="34" charset="0"/>
                <a:cs typeface="Baloo Bhai 2" panose="03080502040302020200" pitchFamily="66" charset="0"/>
              </a:rPr>
              <a:t>Browse </a:t>
            </a:r>
            <a:r>
              <a:rPr lang="gu-IN" sz="1400" dirty="0">
                <a:latin typeface="Baloo Bhai 2" panose="03080502040302020200" pitchFamily="66" charset="0"/>
                <a:ea typeface="Calibri" panose="020F0502020204030204" pitchFamily="34" charset="0"/>
                <a:cs typeface="Baloo Bhai 2" panose="03080502040302020200" pitchFamily="66" charset="0"/>
              </a:rPr>
              <a:t>પર ક્લિક કરી</a:t>
            </a:r>
            <a:r>
              <a:rPr lang="gu-IN" sz="1400" b="1" dirty="0">
                <a:latin typeface="Baloo Bhai 2" panose="03080502040302020200" pitchFamily="66" charset="0"/>
                <a:ea typeface="Calibri" panose="020F0502020204030204" pitchFamily="34" charset="0"/>
                <a:cs typeface="Baloo Bhai 2" panose="03080502040302020200" pitchFamily="66" charset="0"/>
              </a:rPr>
              <a:t> Excel File </a:t>
            </a:r>
            <a:r>
              <a:rPr lang="gu-IN" sz="1400" dirty="0">
                <a:latin typeface="Baloo Bhai 2" panose="03080502040302020200" pitchFamily="66" charset="0"/>
                <a:ea typeface="Calibri" panose="020F0502020204030204" pitchFamily="34" charset="0"/>
                <a:cs typeface="Baloo Bhai 2" panose="03080502040302020200" pitchFamily="66" charset="0"/>
              </a:rPr>
              <a:t>સીલેક્ટ કરી </a:t>
            </a:r>
            <a:r>
              <a:rPr lang="gu-IN" sz="1400" b="1" dirty="0">
                <a:latin typeface="Baloo Bhai 2" panose="03080502040302020200" pitchFamily="66" charset="0"/>
                <a:ea typeface="Calibri" panose="020F0502020204030204" pitchFamily="34" charset="0"/>
                <a:cs typeface="Baloo Bhai 2" panose="03080502040302020200" pitchFamily="66" charset="0"/>
              </a:rPr>
              <a:t>Upload</a:t>
            </a:r>
            <a:r>
              <a:rPr lang="gu-IN" sz="1400" dirty="0">
                <a:latin typeface="Baloo Bhai 2" panose="03080502040302020200" pitchFamily="66" charset="0"/>
                <a:ea typeface="Calibri" panose="020F0502020204030204" pitchFamily="34" charset="0"/>
                <a:cs typeface="Baloo Bhai 2" panose="03080502040302020200" pitchFamily="66" charset="0"/>
              </a:rPr>
              <a:t> કરવાની રહેશે તે પહેલા </a:t>
            </a:r>
            <a:r>
              <a:rPr lang="gu-IN" sz="1400" b="1" dirty="0">
                <a:latin typeface="Baloo Bhai 2" panose="03080502040302020200" pitchFamily="66" charset="0"/>
                <a:ea typeface="Calibri" panose="020F0502020204030204" pitchFamily="34" charset="0"/>
                <a:cs typeface="Baloo Bhai 2" panose="03080502040302020200" pitchFamily="66" charset="0"/>
              </a:rPr>
              <a:t>Step-7</a:t>
            </a:r>
            <a:r>
              <a:rPr lang="gu-IN" sz="1400" dirty="0">
                <a:latin typeface="Baloo Bhai 2" panose="03080502040302020200" pitchFamily="66" charset="0"/>
                <a:ea typeface="Calibri" panose="020F0502020204030204" pitchFamily="34" charset="0"/>
                <a:cs typeface="Baloo Bhai 2" panose="03080502040302020200" pitchFamily="66" charset="0"/>
              </a:rPr>
              <a:t> મુજબ નીચેની સૂચનાઓ પૂરી કરવાની રહેશે.</a:t>
            </a:r>
            <a:endParaRPr lang="en-US" sz="1400" dirty="0">
              <a:latin typeface="Baloo Bhai 2" panose="03080502040302020200" pitchFamily="66" charset="0"/>
              <a:ea typeface="Calibri" panose="020F0502020204030204" pitchFamily="34" charset="0"/>
              <a:cs typeface="Baloo Bhai 2" panose="03080502040302020200" pitchFamily="66" charset="0"/>
            </a:endParaRPr>
          </a:p>
          <a:p>
            <a:pPr marL="285750" lvl="0" indent="-285750" algn="just">
              <a:buFont typeface="Arial" panose="020B0604020202020204" pitchFamily="34" charset="0"/>
              <a:buChar char="•"/>
            </a:pPr>
            <a:r>
              <a:rPr lang="en-IN" sz="1400" b="1" dirty="0">
                <a:latin typeface="Baloo Bhai 2" panose="03080502040302020200" pitchFamily="66" charset="0"/>
                <a:ea typeface="Calibri" panose="020F0502020204030204" pitchFamily="34" charset="0"/>
                <a:cs typeface="Baloo Bhai 2" panose="03080502040302020200" pitchFamily="66" charset="0"/>
              </a:rPr>
              <a:t>S</a:t>
            </a:r>
            <a:r>
              <a:rPr lang="gu-IN" sz="1400" b="1" dirty="0">
                <a:latin typeface="Baloo Bhai 2" panose="03080502040302020200" pitchFamily="66" charset="0"/>
                <a:ea typeface="Calibri" panose="020F0502020204030204" pitchFamily="34" charset="0"/>
                <a:cs typeface="Baloo Bhai 2" panose="03080502040302020200" pitchFamily="66" charset="0"/>
              </a:rPr>
              <a:t>tep-7 </a:t>
            </a:r>
            <a:r>
              <a:rPr lang="gu-IN" sz="1400" dirty="0">
                <a:latin typeface="Baloo Bhai 2" panose="03080502040302020200" pitchFamily="66" charset="0"/>
                <a:ea typeface="Calibri" panose="020F0502020204030204" pitchFamily="34" charset="0"/>
                <a:cs typeface="Baloo Bhai 2" panose="03080502040302020200" pitchFamily="66" charset="0"/>
              </a:rPr>
              <a:t>મુજબ</a:t>
            </a:r>
            <a:r>
              <a:rPr lang="gu-IN" sz="1400" b="1" dirty="0">
                <a:latin typeface="Baloo Bhai 2" panose="03080502040302020200" pitchFamily="66" charset="0"/>
                <a:ea typeface="Calibri" panose="020F0502020204030204" pitchFamily="34" charset="0"/>
                <a:cs typeface="Baloo Bhai 2" panose="03080502040302020200" pitchFamily="66" charset="0"/>
              </a:rPr>
              <a:t> </a:t>
            </a:r>
            <a:r>
              <a:rPr lang="en-US" sz="1400" b="1" dirty="0">
                <a:effectLst/>
                <a:latin typeface="Baloo Bhai 2" panose="03080502040302020200" pitchFamily="66" charset="0"/>
                <a:cs typeface="Baloo Bhai 2" panose="03080502040302020200" pitchFamily="66" charset="0"/>
              </a:rPr>
              <a:t>Customization Name</a:t>
            </a:r>
            <a:r>
              <a:rPr lang="gu-IN" sz="1400" b="1" dirty="0">
                <a:effectLst/>
                <a:latin typeface="Baloo Bhai 2" panose="03080502040302020200" pitchFamily="66" charset="0"/>
                <a:cs typeface="Baloo Bhai 2" panose="03080502040302020200" pitchFamily="66" charset="0"/>
              </a:rPr>
              <a:t> </a:t>
            </a:r>
            <a:r>
              <a:rPr lang="gu-IN" sz="1400" dirty="0">
                <a:effectLst/>
                <a:latin typeface="Baloo Bhai 2" panose="03080502040302020200" pitchFamily="66" charset="0"/>
                <a:cs typeface="Baloo Bhai 2" panose="03080502040302020200" pitchFamily="66" charset="0"/>
              </a:rPr>
              <a:t>ની અંદર આપને જે યાદ રહે તેવું ગ્રુપ નું નામ આપવાનું રહેશે.</a:t>
            </a:r>
          </a:p>
          <a:p>
            <a:pPr marL="285750" lvl="0" indent="-285750" algn="just">
              <a:buFont typeface="Arial" panose="020B0604020202020204" pitchFamily="34" charset="0"/>
              <a:buChar char="•"/>
            </a:pPr>
            <a:r>
              <a:rPr lang="en-US" sz="1400" b="1" dirty="0">
                <a:effectLst/>
                <a:latin typeface="Baloo Bhai 2" panose="03080502040302020200" pitchFamily="66" charset="0"/>
                <a:cs typeface="Baloo Bhai 2" panose="03080502040302020200" pitchFamily="66" charset="0"/>
              </a:rPr>
              <a:t>Module:</a:t>
            </a:r>
            <a:r>
              <a:rPr lang="gu-IN" sz="1400" b="1" dirty="0">
                <a:latin typeface="Baloo Bhai 2" panose="03080502040302020200" pitchFamily="66" charset="0"/>
                <a:cs typeface="Baloo Bhai 2" panose="03080502040302020200" pitchFamily="66" charset="0"/>
              </a:rPr>
              <a:t> </a:t>
            </a:r>
            <a:r>
              <a:rPr lang="gu-IN" sz="1400" dirty="0">
                <a:latin typeface="Baloo Bhai 2" panose="03080502040302020200" pitchFamily="66" charset="0"/>
                <a:cs typeface="Baloo Bhai 2" panose="03080502040302020200" pitchFamily="66" charset="0"/>
              </a:rPr>
              <a:t>ઓપ્શન ની અંદર </a:t>
            </a:r>
            <a:r>
              <a:rPr lang="gu-IN" sz="1400" b="1" dirty="0">
                <a:latin typeface="Baloo Bhai 2" panose="03080502040302020200" pitchFamily="66" charset="0"/>
                <a:cs typeface="Baloo Bhai 2" panose="03080502040302020200" pitchFamily="66" charset="0"/>
              </a:rPr>
              <a:t>Expenditure </a:t>
            </a:r>
            <a:r>
              <a:rPr lang="gu-IN" sz="1400" dirty="0">
                <a:latin typeface="Baloo Bhai 2" panose="03080502040302020200" pitchFamily="66" charset="0"/>
                <a:cs typeface="Baloo Bhai 2" panose="03080502040302020200" pitchFamily="66" charset="0"/>
              </a:rPr>
              <a:t>સીલેક્ટ/ટીક કરવું. </a:t>
            </a:r>
          </a:p>
          <a:p>
            <a:pPr marL="285750" indent="-285750" algn="just">
              <a:buFont typeface="Arial" panose="020B0604020202020204" pitchFamily="34" charset="0"/>
              <a:buChar char="•"/>
            </a:pPr>
            <a:r>
              <a:rPr lang="en-US" sz="1400" b="1" dirty="0">
                <a:effectLst/>
                <a:latin typeface="Baloo Bhai 2" panose="03080502040302020200" pitchFamily="66" charset="0"/>
                <a:cs typeface="Baloo Bhai 2" panose="03080502040302020200" pitchFamily="66" charset="0"/>
              </a:rPr>
              <a:t>Vendors :</a:t>
            </a:r>
            <a:r>
              <a:rPr lang="en-US" sz="1400" dirty="0">
                <a:effectLst/>
                <a:latin typeface="Baloo Bhai 2" panose="03080502040302020200" pitchFamily="66" charset="0"/>
                <a:cs typeface="Baloo Bhai 2" panose="03080502040302020200" pitchFamily="66" charset="0"/>
              </a:rPr>
              <a:t> </a:t>
            </a:r>
            <a:r>
              <a:rPr lang="gu-IN" sz="1400" dirty="0">
                <a:latin typeface="Baloo Bhai 2" panose="03080502040302020200" pitchFamily="66" charset="0"/>
                <a:cs typeface="Baloo Bhai 2" panose="03080502040302020200" pitchFamily="66" charset="0"/>
              </a:rPr>
              <a:t>ઓપ્શન ની અંદર </a:t>
            </a:r>
            <a:r>
              <a:rPr lang="en-US" sz="1400" b="1" dirty="0">
                <a:effectLst/>
                <a:latin typeface="Baloo Bhai 2" panose="03080502040302020200" pitchFamily="66" charset="0"/>
                <a:cs typeface="Baloo Bhai 2" panose="03080502040302020200" pitchFamily="66" charset="0"/>
              </a:rPr>
              <a:t>Vendor</a:t>
            </a:r>
            <a:r>
              <a:rPr lang="gu-IN" sz="1400" b="1" dirty="0">
                <a:latin typeface="Baloo Bhai 2" panose="03080502040302020200" pitchFamily="66" charset="0"/>
                <a:cs typeface="Baloo Bhai 2" panose="03080502040302020200" pitchFamily="66" charset="0"/>
              </a:rPr>
              <a:t> </a:t>
            </a:r>
            <a:r>
              <a:rPr lang="gu-IN" sz="1400" dirty="0">
                <a:latin typeface="Baloo Bhai 2" panose="03080502040302020200" pitchFamily="66" charset="0"/>
                <a:cs typeface="Baloo Bhai 2" panose="03080502040302020200" pitchFamily="66" charset="0"/>
              </a:rPr>
              <a:t>સીલેક્ટ/ટીક કરવું. </a:t>
            </a:r>
          </a:p>
          <a:p>
            <a:pPr marL="285750" indent="-285750" algn="just">
              <a:buFont typeface="Arial" panose="020B0604020202020204" pitchFamily="34" charset="0"/>
              <a:buChar char="•"/>
            </a:pPr>
            <a:r>
              <a:rPr lang="gu-IN" sz="1400" dirty="0">
                <a:latin typeface="Baloo Bhai 2" panose="03080502040302020200" pitchFamily="66" charset="0"/>
                <a:ea typeface="Calibri" panose="020F0502020204030204" pitchFamily="34" charset="0"/>
                <a:cs typeface="Baloo Bhai 2" panose="03080502040302020200" pitchFamily="66" charset="0"/>
              </a:rPr>
              <a:t>જયારે AgencyAccountChoice અને Bank Account બંને ઓપ્શનમાં   જે હોય તે રાખવાનું રહેશે.</a:t>
            </a:r>
          </a:p>
          <a:p>
            <a:pPr marL="285750" lvl="0" indent="-285750" algn="just">
              <a:buFont typeface="Arial" panose="020B0604020202020204" pitchFamily="34" charset="0"/>
              <a:buChar char="•"/>
            </a:pPr>
            <a:r>
              <a:rPr lang="en-IN" sz="1400" b="1" dirty="0">
                <a:latin typeface="Baloo Bhai 2" panose="03080502040302020200" pitchFamily="66" charset="0"/>
                <a:ea typeface="Calibri" panose="020F0502020204030204" pitchFamily="34" charset="0"/>
                <a:cs typeface="Baloo Bhai 2" panose="03080502040302020200" pitchFamily="66" charset="0"/>
              </a:rPr>
              <a:t>Payment Mode</a:t>
            </a:r>
            <a:r>
              <a:rPr lang="gu-IN" sz="1400" b="1" dirty="0">
                <a:latin typeface="Baloo Bhai 2" panose="03080502040302020200" pitchFamily="66" charset="0"/>
                <a:ea typeface="Calibri" panose="020F0502020204030204" pitchFamily="34" charset="0"/>
                <a:cs typeface="Baloo Bhai 2" panose="03080502040302020200" pitchFamily="66" charset="0"/>
              </a:rPr>
              <a:t> </a:t>
            </a:r>
            <a:r>
              <a:rPr lang="gu-IN" sz="1400" dirty="0">
                <a:latin typeface="Baloo Bhai 2" panose="03080502040302020200" pitchFamily="66" charset="0"/>
                <a:ea typeface="Calibri" panose="020F0502020204030204" pitchFamily="34" charset="0"/>
                <a:cs typeface="Baloo Bhai 2" panose="03080502040302020200" pitchFamily="66" charset="0"/>
              </a:rPr>
              <a:t>( </a:t>
            </a:r>
            <a:r>
              <a:rPr lang="en-IN" sz="1400" dirty="0" err="1">
                <a:latin typeface="Baloo Bhai 2" panose="03080502040302020200" pitchFamily="66" charset="0"/>
                <a:ea typeface="Calibri" panose="020F0502020204030204" pitchFamily="34" charset="0"/>
                <a:cs typeface="Baloo Bhai 2" panose="03080502040302020200" pitchFamily="66" charset="0"/>
              </a:rPr>
              <a:t>EPaymentUsingPrintAdvice</a:t>
            </a:r>
            <a:r>
              <a:rPr lang="gu-IN" sz="1400" dirty="0">
                <a:latin typeface="Baloo Bhai 2" panose="03080502040302020200" pitchFamily="66" charset="0"/>
                <a:ea typeface="Calibri" panose="020F0502020204030204" pitchFamily="34" charset="0"/>
                <a:cs typeface="Baloo Bhai 2" panose="03080502040302020200" pitchFamily="66" charset="0"/>
              </a:rPr>
              <a:t> અથવા  </a:t>
            </a:r>
            <a:r>
              <a:rPr lang="en-IN" sz="1400" dirty="0" err="1">
                <a:latin typeface="Baloo Bhai 2" panose="03080502040302020200" pitchFamily="66" charset="0"/>
                <a:ea typeface="Calibri" panose="020F0502020204030204" pitchFamily="34" charset="0"/>
                <a:cs typeface="Baloo Bhai 2" panose="03080502040302020200" pitchFamily="66" charset="0"/>
              </a:rPr>
              <a:t>EPaymentUsingDigitalSignature</a:t>
            </a:r>
            <a:r>
              <a:rPr lang="gu-IN" sz="1400" dirty="0">
                <a:latin typeface="Baloo Bhai 2" panose="03080502040302020200" pitchFamily="66" charset="0"/>
                <a:ea typeface="Calibri" panose="020F0502020204030204" pitchFamily="34" charset="0"/>
                <a:cs typeface="Baloo Bhai 2" panose="03080502040302020200" pitchFamily="66" charset="0"/>
              </a:rPr>
              <a:t> ) ને સિલેક્ટ કરવું. ( આ અંગે </a:t>
            </a:r>
            <a:r>
              <a:rPr lang="en-US" sz="1400" dirty="0">
                <a:effectLst/>
                <a:latin typeface="Baloo Bhai 2" panose="03080502040302020200" pitchFamily="66" charset="0"/>
                <a:ea typeface="Calibri" panose="020F0502020204030204" pitchFamily="34" charset="0"/>
                <a:cs typeface="Baloo Bhai 2" panose="03080502040302020200" pitchFamily="66" charset="0"/>
              </a:rPr>
              <a:t>Payment Related General Information</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માં આપેલ સુચના ઓને ધ્યાનમાં લેવાની રહેશે.</a:t>
            </a:r>
            <a:r>
              <a:rPr lang="gu-IN" sz="1400" dirty="0">
                <a:latin typeface="Baloo Bhai 2" panose="03080502040302020200" pitchFamily="66" charset="0"/>
                <a:ea typeface="Calibri" panose="020F0502020204030204" pitchFamily="34" charset="0"/>
                <a:cs typeface="Baloo Bhai 2" panose="03080502040302020200" pitchFamily="66" charset="0"/>
              </a:rPr>
              <a:t>)</a:t>
            </a:r>
          </a:p>
          <a:p>
            <a:pPr marL="285750" lvl="0" indent="-285750" algn="just">
              <a:buFont typeface="Arial" panose="020B0604020202020204" pitchFamily="34" charset="0"/>
              <a:buChar char="•"/>
            </a:pPr>
            <a:r>
              <a:rPr lang="gu-IN" sz="1400" dirty="0">
                <a:latin typeface="Baloo Bhai 2" panose="03080502040302020200" pitchFamily="66" charset="0"/>
                <a:ea typeface="Calibri" panose="020F0502020204030204" pitchFamily="34" charset="0"/>
                <a:cs typeface="Baloo Bhai 2" panose="03080502040302020200" pitchFamily="66" charset="0"/>
              </a:rPr>
              <a:t>વેન્ડર ફાઈલ </a:t>
            </a:r>
            <a:r>
              <a:rPr lang="gu-IN" sz="1400" b="1" dirty="0">
                <a:latin typeface="Baloo Bhai 2" panose="03080502040302020200" pitchFamily="66" charset="0"/>
                <a:ea typeface="Calibri" panose="020F0502020204030204" pitchFamily="34" charset="0"/>
                <a:cs typeface="Baloo Bhai 2" panose="03080502040302020200" pitchFamily="66" charset="0"/>
              </a:rPr>
              <a:t>Upload</a:t>
            </a:r>
            <a:r>
              <a:rPr lang="gu-IN" sz="1400" dirty="0">
                <a:latin typeface="Baloo Bhai 2" panose="03080502040302020200" pitchFamily="66" charset="0"/>
                <a:ea typeface="Calibri" panose="020F0502020204030204" pitchFamily="34" charset="0"/>
                <a:cs typeface="Baloo Bhai 2" panose="03080502040302020200" pitchFamily="66" charset="0"/>
              </a:rPr>
              <a:t> થઇ ગયા બાદ જો ફાઈલ નો ડેટા </a:t>
            </a:r>
            <a:r>
              <a:rPr lang="gu-IN" sz="1400" b="1" dirty="0">
                <a:latin typeface="Baloo Bhai 2" panose="03080502040302020200" pitchFamily="66" charset="0"/>
                <a:ea typeface="Calibri" panose="020F0502020204030204" pitchFamily="34" charset="0"/>
                <a:cs typeface="Baloo Bhai 2" panose="03080502040302020200" pitchFamily="66" charset="0"/>
              </a:rPr>
              <a:t>ok</a:t>
            </a:r>
            <a:r>
              <a:rPr lang="gu-IN" sz="1400" dirty="0">
                <a:latin typeface="Baloo Bhai 2" panose="03080502040302020200" pitchFamily="66" charset="0"/>
                <a:ea typeface="Calibri" panose="020F0502020204030204" pitchFamily="34" charset="0"/>
                <a:cs typeface="Baloo Bhai 2" panose="03080502040302020200" pitchFamily="66" charset="0"/>
              </a:rPr>
              <a:t> હશે તો ફાઈલમાં </a:t>
            </a:r>
            <a:r>
              <a:rPr lang="gu-IN" sz="1400" b="1" dirty="0">
                <a:latin typeface="Baloo Bhai 2" panose="03080502040302020200" pitchFamily="66" charset="0"/>
                <a:ea typeface="Calibri" panose="020F0502020204030204" pitchFamily="34" charset="0"/>
                <a:cs typeface="Baloo Bhai 2" panose="03080502040302020200" pitchFamily="66" charset="0"/>
              </a:rPr>
              <a:t>Succesfully Complete</a:t>
            </a:r>
            <a:r>
              <a:rPr lang="gu-IN" sz="1400" dirty="0">
                <a:latin typeface="Baloo Bhai 2" panose="03080502040302020200" pitchFamily="66" charset="0"/>
                <a:ea typeface="Calibri" panose="020F0502020204030204" pitchFamily="34" charset="0"/>
                <a:cs typeface="Baloo Bhai 2" panose="03080502040302020200" pitchFamily="66" charset="0"/>
              </a:rPr>
              <a:t> નું </a:t>
            </a:r>
            <a:r>
              <a:rPr lang="gu-IN" sz="1400" b="1" dirty="0">
                <a:latin typeface="Baloo Bhai 2" panose="03080502040302020200" pitchFamily="66" charset="0"/>
                <a:ea typeface="Calibri" panose="020F0502020204030204" pitchFamily="34" charset="0"/>
                <a:cs typeface="Baloo Bhai 2" panose="03080502040302020200" pitchFamily="66" charset="0"/>
              </a:rPr>
              <a:t>Status</a:t>
            </a:r>
            <a:r>
              <a:rPr lang="gu-IN" sz="1400" dirty="0">
                <a:latin typeface="Baloo Bhai 2" panose="03080502040302020200" pitchFamily="66" charset="0"/>
                <a:ea typeface="Calibri" panose="020F0502020204030204" pitchFamily="34" charset="0"/>
                <a:cs typeface="Baloo Bhai 2" panose="03080502040302020200" pitchFamily="66" charset="0"/>
              </a:rPr>
              <a:t> દેખાશે.</a:t>
            </a:r>
          </a:p>
          <a:p>
            <a:pPr marL="285750" lvl="0" indent="-285750" algn="just">
              <a:buFont typeface="Arial" panose="020B0604020202020204" pitchFamily="34" charset="0"/>
              <a:buChar char="•"/>
            </a:pPr>
            <a:r>
              <a:rPr lang="gu-IN" sz="1400" dirty="0">
                <a:latin typeface="Baloo Bhai 2" panose="03080502040302020200" pitchFamily="66" charset="0"/>
                <a:ea typeface="Calibri" panose="020F0502020204030204" pitchFamily="34" charset="0"/>
                <a:cs typeface="Baloo Bhai 2" panose="03080502040302020200" pitchFamily="66" charset="0"/>
              </a:rPr>
              <a:t>પરંતુ જો કોઈ </a:t>
            </a:r>
            <a:r>
              <a:rPr lang="gu-IN" sz="1400" b="1" dirty="0">
                <a:latin typeface="Baloo Bhai 2" panose="03080502040302020200" pitchFamily="66" charset="0"/>
                <a:ea typeface="Calibri" panose="020F0502020204030204" pitchFamily="34" charset="0"/>
                <a:cs typeface="Baloo Bhai 2" panose="03080502040302020200" pitchFamily="66" charset="0"/>
              </a:rPr>
              <a:t>Error</a:t>
            </a:r>
            <a:r>
              <a:rPr lang="gu-IN" sz="1400" dirty="0">
                <a:latin typeface="Baloo Bhai 2" panose="03080502040302020200" pitchFamily="66" charset="0"/>
                <a:ea typeface="Calibri" panose="020F0502020204030204" pitchFamily="34" charset="0"/>
                <a:cs typeface="Baloo Bhai 2" panose="03080502040302020200" pitchFamily="66" charset="0"/>
              </a:rPr>
              <a:t> હશે તો </a:t>
            </a:r>
            <a:r>
              <a:rPr lang="gu-IN" sz="1400" b="1" dirty="0">
                <a:latin typeface="Baloo Bhai 2" panose="03080502040302020200" pitchFamily="66" charset="0"/>
                <a:ea typeface="Calibri" panose="020F0502020204030204" pitchFamily="34" charset="0"/>
                <a:cs typeface="Baloo Bhai 2" panose="03080502040302020200" pitchFamily="66" charset="0"/>
              </a:rPr>
              <a:t>Status</a:t>
            </a:r>
            <a:r>
              <a:rPr lang="gu-IN" sz="1400" dirty="0">
                <a:latin typeface="Baloo Bhai 2" panose="03080502040302020200" pitchFamily="66" charset="0"/>
                <a:ea typeface="Calibri" panose="020F0502020204030204" pitchFamily="34" charset="0"/>
                <a:cs typeface="Baloo Bhai 2" panose="03080502040302020200" pitchFamily="66" charset="0"/>
              </a:rPr>
              <a:t> માં </a:t>
            </a:r>
            <a:r>
              <a:rPr lang="gu-IN" sz="1400" b="1" dirty="0">
                <a:latin typeface="Baloo Bhai 2" panose="03080502040302020200" pitchFamily="66" charset="0"/>
                <a:ea typeface="Calibri" panose="020F0502020204030204" pitchFamily="34" charset="0"/>
                <a:cs typeface="Baloo Bhai 2" panose="03080502040302020200" pitchFamily="66" charset="0"/>
              </a:rPr>
              <a:t>Validation Errors </a:t>
            </a:r>
            <a:r>
              <a:rPr lang="gu-IN" sz="1400" dirty="0">
                <a:latin typeface="Baloo Bhai 2" panose="03080502040302020200" pitchFamily="66" charset="0"/>
                <a:ea typeface="Calibri" panose="020F0502020204030204" pitchFamily="34" charset="0"/>
                <a:cs typeface="Baloo Bhai 2" panose="03080502040302020200" pitchFamily="66" charset="0"/>
              </a:rPr>
              <a:t>જોવા મળશે.</a:t>
            </a:r>
          </a:p>
          <a:p>
            <a:pPr marL="285750" lvl="0" indent="-285750" algn="just">
              <a:buFont typeface="Arial" panose="020B0604020202020204" pitchFamily="34" charset="0"/>
              <a:buChar char="•"/>
            </a:pPr>
            <a:r>
              <a:rPr lang="gu-IN" sz="1400" dirty="0">
                <a:latin typeface="Baloo Bhai 2" panose="03080502040302020200" pitchFamily="66" charset="0"/>
                <a:ea typeface="Calibri" panose="020F0502020204030204" pitchFamily="34" charset="0"/>
                <a:cs typeface="Baloo Bhai 2" panose="03080502040302020200" pitchFamily="66" charset="0"/>
              </a:rPr>
              <a:t>જે ફાઈલ ની ભૂલ સુધારી ફરીથી ફાઈલ </a:t>
            </a:r>
            <a:r>
              <a:rPr lang="gu-IN" sz="1400" b="1" dirty="0">
                <a:latin typeface="Baloo Bhai 2" panose="03080502040302020200" pitchFamily="66" charset="0"/>
                <a:ea typeface="Calibri" panose="020F0502020204030204" pitchFamily="34" charset="0"/>
                <a:cs typeface="Baloo Bhai 2" panose="03080502040302020200" pitchFamily="66" charset="0"/>
              </a:rPr>
              <a:t>Upload</a:t>
            </a:r>
            <a:r>
              <a:rPr lang="gu-IN" sz="1400" dirty="0">
                <a:latin typeface="Baloo Bhai 2" panose="03080502040302020200" pitchFamily="66" charset="0"/>
                <a:ea typeface="Calibri" panose="020F0502020204030204" pitchFamily="34" charset="0"/>
                <a:cs typeface="Baloo Bhai 2" panose="03080502040302020200" pitchFamily="66" charset="0"/>
              </a:rPr>
              <a:t> કરવાની રહેશે.</a:t>
            </a:r>
          </a:p>
        </p:txBody>
      </p:sp>
      <p:sp>
        <p:nvSpPr>
          <p:cNvPr id="11" name="Rectangle 10">
            <a:extLst>
              <a:ext uri="{FF2B5EF4-FFF2-40B4-BE49-F238E27FC236}">
                <a16:creationId xmlns:a16="http://schemas.microsoft.com/office/drawing/2014/main" id="{628593E6-51F1-BEB3-6C7B-FD51AAACA911}"/>
              </a:ext>
            </a:extLst>
          </p:cNvPr>
          <p:cNvSpPr/>
          <p:nvPr/>
        </p:nvSpPr>
        <p:spPr>
          <a:xfrm>
            <a:off x="136133" y="2322173"/>
            <a:ext cx="1334277" cy="33590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310548-D483-0D6E-94F4-CB49D26CED6F}"/>
              </a:ext>
            </a:extLst>
          </p:cNvPr>
          <p:cNvSpPr/>
          <p:nvPr/>
        </p:nvSpPr>
        <p:spPr>
          <a:xfrm>
            <a:off x="4397729" y="2369668"/>
            <a:ext cx="1013925" cy="33590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795D9E-9748-6EBE-182D-F9E2CAA3371E}"/>
              </a:ext>
            </a:extLst>
          </p:cNvPr>
          <p:cNvSpPr/>
          <p:nvPr/>
        </p:nvSpPr>
        <p:spPr>
          <a:xfrm>
            <a:off x="3139961" y="2704885"/>
            <a:ext cx="1151859" cy="33590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BE58266-BB93-AAD4-5ABE-54A8F5BA182E}"/>
              </a:ext>
            </a:extLst>
          </p:cNvPr>
          <p:cNvSpPr/>
          <p:nvPr/>
        </p:nvSpPr>
        <p:spPr>
          <a:xfrm>
            <a:off x="1565148" y="2342516"/>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Step-6</a:t>
            </a:r>
            <a:endParaRPr lang="en-US" b="1" dirty="0">
              <a:solidFill>
                <a:srgbClr val="002060"/>
              </a:solidFill>
              <a:latin typeface="Baloo Bhai 2" panose="03080502040302020200" pitchFamily="66" charset="0"/>
              <a:cs typeface="Baloo Bhai 2" panose="03080502040302020200" pitchFamily="66" charset="0"/>
            </a:endParaRPr>
          </a:p>
        </p:txBody>
      </p:sp>
      <p:sp>
        <p:nvSpPr>
          <p:cNvPr id="15" name="Rectangle 14">
            <a:extLst>
              <a:ext uri="{FF2B5EF4-FFF2-40B4-BE49-F238E27FC236}">
                <a16:creationId xmlns:a16="http://schemas.microsoft.com/office/drawing/2014/main" id="{3431533B-682C-20B6-4263-6A53315E54CB}"/>
              </a:ext>
            </a:extLst>
          </p:cNvPr>
          <p:cNvSpPr/>
          <p:nvPr/>
        </p:nvSpPr>
        <p:spPr>
          <a:xfrm>
            <a:off x="4764148" y="4071897"/>
            <a:ext cx="1110342" cy="485192"/>
          </a:xfrm>
          <a:prstGeom prst="rect">
            <a:avLst/>
          </a:prstGeom>
          <a:solidFill>
            <a:schemeClr val="accent1">
              <a:lumMod val="40000"/>
              <a:lumOff val="60000"/>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solidFill>
                  <a:srgbClr val="002060"/>
                </a:solidFill>
                <a:latin typeface="Baloo Bhai 2" panose="03080502040302020200" pitchFamily="66" charset="0"/>
                <a:cs typeface="Baloo Bhai 2" panose="03080502040302020200" pitchFamily="66" charset="0"/>
              </a:rPr>
              <a:t>Step-7</a:t>
            </a:r>
            <a:endParaRPr lang="en-US" b="1" dirty="0">
              <a:solidFill>
                <a:srgbClr val="002060"/>
              </a:solidFill>
              <a:latin typeface="Baloo Bhai 2" panose="03080502040302020200" pitchFamily="66" charset="0"/>
              <a:cs typeface="Baloo Bhai 2" panose="03080502040302020200" pitchFamily="66" charset="0"/>
            </a:endParaRPr>
          </a:p>
        </p:txBody>
      </p:sp>
      <p:pic>
        <p:nvPicPr>
          <p:cNvPr id="6" name="Picture 5">
            <a:extLst>
              <a:ext uri="{FF2B5EF4-FFF2-40B4-BE49-F238E27FC236}">
                <a16:creationId xmlns:a16="http://schemas.microsoft.com/office/drawing/2014/main" id="{25FE151B-373D-C5E1-116C-1E6ED2A68332}"/>
              </a:ext>
            </a:extLst>
          </p:cNvPr>
          <p:cNvPicPr>
            <a:picLocks noChangeAspect="1"/>
          </p:cNvPicPr>
          <p:nvPr/>
        </p:nvPicPr>
        <p:blipFill>
          <a:blip r:embed="rId4"/>
          <a:stretch>
            <a:fillRect/>
          </a:stretch>
        </p:blipFill>
        <p:spPr>
          <a:xfrm>
            <a:off x="136134" y="5719427"/>
            <a:ext cx="11852666" cy="1053992"/>
          </a:xfrm>
          <a:prstGeom prst="rect">
            <a:avLst/>
          </a:prstGeom>
          <a:ln w="19050">
            <a:solidFill>
              <a:srgbClr val="002060"/>
            </a:solidFill>
          </a:ln>
        </p:spPr>
      </p:pic>
      <p:sp>
        <p:nvSpPr>
          <p:cNvPr id="8" name="Rectangle 7">
            <a:extLst>
              <a:ext uri="{FF2B5EF4-FFF2-40B4-BE49-F238E27FC236}">
                <a16:creationId xmlns:a16="http://schemas.microsoft.com/office/drawing/2014/main" id="{4DCD98AE-6D5A-0979-3E35-9A6D1F23C174}"/>
              </a:ext>
            </a:extLst>
          </p:cNvPr>
          <p:cNvSpPr/>
          <p:nvPr/>
        </p:nvSpPr>
        <p:spPr>
          <a:xfrm>
            <a:off x="10529455" y="6096000"/>
            <a:ext cx="1459345" cy="63730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6161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04D09E-4911-7109-63CF-E003CAF4F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23" y="954651"/>
            <a:ext cx="4639310" cy="2038350"/>
          </a:xfrm>
          <a:prstGeom prst="rect">
            <a:avLst/>
          </a:prstGeom>
          <a:ln>
            <a:solidFill>
              <a:srgbClr val="002060"/>
            </a:solidFill>
          </a:ln>
        </p:spPr>
      </p:pic>
      <p:sp>
        <p:nvSpPr>
          <p:cNvPr id="13" name="TextBox 9">
            <a:extLst>
              <a:ext uri="{FF2B5EF4-FFF2-40B4-BE49-F238E27FC236}">
                <a16:creationId xmlns:a16="http://schemas.microsoft.com/office/drawing/2014/main" id="{480A97F1-CFB5-C1F3-25D7-A8C7F7C7D703}"/>
              </a:ext>
            </a:extLst>
          </p:cNvPr>
          <p:cNvSpPr txBox="1"/>
          <p:nvPr/>
        </p:nvSpPr>
        <p:spPr>
          <a:xfrm>
            <a:off x="4012232" y="954651"/>
            <a:ext cx="1030201" cy="454271"/>
          </a:xfrm>
          <a:prstGeom prst="rect">
            <a:avLst/>
          </a:prstGeom>
          <a:solidFill>
            <a:schemeClr val="accent1">
              <a:lumMod val="40000"/>
              <a:lumOff val="6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5" name="Picture 14">
            <a:extLst>
              <a:ext uri="{FF2B5EF4-FFF2-40B4-BE49-F238E27FC236}">
                <a16:creationId xmlns:a16="http://schemas.microsoft.com/office/drawing/2014/main" id="{F394584C-61F9-048B-ED52-D6F599BD6E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0497" y="901639"/>
            <a:ext cx="6417254" cy="4149574"/>
          </a:xfrm>
          <a:prstGeom prst="rect">
            <a:avLst/>
          </a:prstGeom>
          <a:ln>
            <a:solidFill>
              <a:srgbClr val="002060"/>
            </a:solidFill>
          </a:ln>
        </p:spPr>
      </p:pic>
      <p:sp>
        <p:nvSpPr>
          <p:cNvPr id="18" name="TextBox 10">
            <a:extLst>
              <a:ext uri="{FF2B5EF4-FFF2-40B4-BE49-F238E27FC236}">
                <a16:creationId xmlns:a16="http://schemas.microsoft.com/office/drawing/2014/main" id="{0F5D27A1-3577-BC1D-C96F-DE25B7B3DDC2}"/>
              </a:ext>
            </a:extLst>
          </p:cNvPr>
          <p:cNvSpPr txBox="1"/>
          <p:nvPr/>
        </p:nvSpPr>
        <p:spPr>
          <a:xfrm>
            <a:off x="9705556" y="1844253"/>
            <a:ext cx="1181100" cy="460408"/>
          </a:xfrm>
          <a:prstGeom prst="rect">
            <a:avLst/>
          </a:prstGeom>
          <a:solidFill>
            <a:schemeClr val="accent1">
              <a:lumMod val="40000"/>
              <a:lumOff val="6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0" name="Rectangle 19">
            <a:extLst>
              <a:ext uri="{FF2B5EF4-FFF2-40B4-BE49-F238E27FC236}">
                <a16:creationId xmlns:a16="http://schemas.microsoft.com/office/drawing/2014/main" id="{9D4E9551-96EC-36D4-4636-9DF12F5C5BD0}"/>
              </a:ext>
            </a:extLst>
          </p:cNvPr>
          <p:cNvSpPr/>
          <p:nvPr/>
        </p:nvSpPr>
        <p:spPr>
          <a:xfrm>
            <a:off x="7231224" y="1306286"/>
            <a:ext cx="2080727" cy="27991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51E0EA-4DC7-49ED-425C-089B84E19185}"/>
              </a:ext>
            </a:extLst>
          </p:cNvPr>
          <p:cNvSpPr txBox="1"/>
          <p:nvPr/>
        </p:nvSpPr>
        <p:spPr>
          <a:xfrm>
            <a:off x="5817545" y="4679801"/>
            <a:ext cx="6066504" cy="2062103"/>
          </a:xfrm>
          <a:prstGeom prst="rect">
            <a:avLst/>
          </a:prstGeom>
          <a:solidFill>
            <a:schemeClr val="accent1">
              <a:lumMod val="40000"/>
              <a:lumOff val="60000"/>
            </a:schemeClr>
          </a:solidFill>
          <a:ln>
            <a:solidFill>
              <a:srgbClr val="002060"/>
            </a:solidFill>
          </a:ln>
        </p:spPr>
        <p:txBody>
          <a:bodyPr wrap="square">
            <a:spAutoFit/>
          </a:bodyPr>
          <a:lstStyle/>
          <a:p>
            <a:pPr algn="just"/>
            <a:r>
              <a:rPr lang="en-US"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Customization in UI Type </a:t>
            </a:r>
            <a:r>
              <a:rPr lang="gu-IN" sz="16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થી ચૂકવાણા ની એન્ટ્રી કરવા માટે </a:t>
            </a:r>
            <a:endParaRPr lang="gu-IN" sz="18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en-US" sz="1600" b="1" spc="-25" dirty="0">
                <a:effectLst/>
                <a:latin typeface="Baloo Bhai 2" panose="03080502040302020200" pitchFamily="66" charset="0"/>
                <a:ea typeface="Arial" panose="020B0604020202020204" pitchFamily="34" charset="0"/>
                <a:cs typeface="Baloo Bhai 2" panose="03080502040302020200" pitchFamily="66" charset="0"/>
              </a:rPr>
              <a:t>Maker ID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માં લોગીન કરવાનું રહેશે ત્યારબાદ </a:t>
            </a:r>
            <a:r>
              <a:rPr lang="en-US" sz="1600" b="1" spc="-25" dirty="0">
                <a:latin typeface="Baloo Bhai 2" panose="03080502040302020200" pitchFamily="66" charset="0"/>
                <a:ea typeface="Arial" panose="020B0604020202020204" pitchFamily="34" charset="0"/>
                <a:cs typeface="Baloo Bhai 2" panose="03080502040302020200" pitchFamily="66" charset="0"/>
              </a:rPr>
              <a:t>Expenditure → Add New</a:t>
            </a:r>
            <a:r>
              <a:rPr lang="gu-IN" sz="1600" b="1" spc="-25" dirty="0">
                <a:latin typeface="Baloo Bhai 2" panose="03080502040302020200" pitchFamily="66" charset="0"/>
                <a:ea typeface="Arial" panose="020B0604020202020204" pitchFamily="34" charset="0"/>
                <a:cs typeface="Baloo Bhai 2" panose="03080502040302020200" pitchFamily="66" charset="0"/>
              </a:rPr>
              <a:t>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સીલેક્ટ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tep-2</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ની સ્ક્રીન ઓપન થશે જેમાં સૌપ્રથમ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ઓપ્શન પર ક્લિક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tep-3</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ની ક્લિક કરતા તમામ સ્કીમ દેખાશે જેમાંથી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GJ209-</a:t>
            </a:r>
            <a:r>
              <a:rPr lang="en-US" sz="1500" b="1" dirty="0">
                <a:effectLst/>
                <a:latin typeface="Baloo Bhai 2" panose="03080502040302020200" pitchFamily="66" charset="0"/>
                <a:ea typeface="Arial" panose="020B0604020202020204" pitchFamily="34" charset="0"/>
                <a:cs typeface="Baloo Bhai 2" panose="03080502040302020200" pitchFamily="66" charset="0"/>
              </a:rPr>
              <a:t>GUJ SAMAGRA SHIKSHA(EDN 68)(EDN 113)3667</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સ્કીમ સીલેક્ટ કરવાની રહેશે.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17" name="Picture 16">
            <a:extLst>
              <a:ext uri="{FF2B5EF4-FFF2-40B4-BE49-F238E27FC236}">
                <a16:creationId xmlns:a16="http://schemas.microsoft.com/office/drawing/2014/main" id="{5EA87EBF-5E28-E1A0-B847-A99B9E4D6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090" y="3112393"/>
            <a:ext cx="5363249" cy="3267180"/>
          </a:xfrm>
          <a:prstGeom prst="rect">
            <a:avLst/>
          </a:prstGeom>
          <a:ln>
            <a:solidFill>
              <a:srgbClr val="002060"/>
            </a:solidFill>
          </a:ln>
        </p:spPr>
      </p:pic>
      <p:sp>
        <p:nvSpPr>
          <p:cNvPr id="19" name="TextBox 10">
            <a:extLst>
              <a:ext uri="{FF2B5EF4-FFF2-40B4-BE49-F238E27FC236}">
                <a16:creationId xmlns:a16="http://schemas.microsoft.com/office/drawing/2014/main" id="{2CD6D39B-D9D0-0A7B-8D04-EF1608C04764}"/>
              </a:ext>
            </a:extLst>
          </p:cNvPr>
          <p:cNvSpPr txBox="1"/>
          <p:nvPr/>
        </p:nvSpPr>
        <p:spPr>
          <a:xfrm>
            <a:off x="4012232" y="3101369"/>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3" name="TextBox 2">
            <a:extLst>
              <a:ext uri="{FF2B5EF4-FFF2-40B4-BE49-F238E27FC236}">
                <a16:creationId xmlns:a16="http://schemas.microsoft.com/office/drawing/2014/main" id="{D4D522B0-AE93-8433-56D9-C384E58D15D8}"/>
              </a:ext>
            </a:extLst>
          </p:cNvPr>
          <p:cNvSpPr txBox="1"/>
          <p:nvPr/>
        </p:nvSpPr>
        <p:spPr>
          <a:xfrm>
            <a:off x="2449747" y="126223"/>
            <a:ext cx="7292505"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5</a:t>
            </a: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(Payment)</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Customization in UI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203509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9B2DFB-9F6D-2DE5-4FF2-77D7ED33C43F}"/>
              </a:ext>
            </a:extLst>
          </p:cNvPr>
          <p:cNvSpPr txBox="1"/>
          <p:nvPr/>
        </p:nvSpPr>
        <p:spPr>
          <a:xfrm>
            <a:off x="6719944" y="116095"/>
            <a:ext cx="5369291" cy="800219"/>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(Payment)</a:t>
            </a: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Customization in UI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8" name="Picture 7">
            <a:extLst>
              <a:ext uri="{FF2B5EF4-FFF2-40B4-BE49-F238E27FC236}">
                <a16:creationId xmlns:a16="http://schemas.microsoft.com/office/drawing/2014/main" id="{B8113607-2649-173F-DDE7-D40DA1EB642C}"/>
              </a:ext>
            </a:extLst>
          </p:cNvPr>
          <p:cNvPicPr>
            <a:picLocks noChangeAspect="1"/>
          </p:cNvPicPr>
          <p:nvPr/>
        </p:nvPicPr>
        <p:blipFill>
          <a:blip r:embed="rId2"/>
          <a:stretch>
            <a:fillRect/>
          </a:stretch>
        </p:blipFill>
        <p:spPr>
          <a:xfrm>
            <a:off x="102765" y="841670"/>
            <a:ext cx="6988500" cy="4150207"/>
          </a:xfrm>
          <a:prstGeom prst="rect">
            <a:avLst/>
          </a:prstGeom>
          <a:ln w="19050">
            <a:solidFill>
              <a:srgbClr val="002060"/>
            </a:solidFill>
          </a:ln>
        </p:spPr>
      </p:pic>
      <p:pic>
        <p:nvPicPr>
          <p:cNvPr id="6" name="Picture 5">
            <a:extLst>
              <a:ext uri="{FF2B5EF4-FFF2-40B4-BE49-F238E27FC236}">
                <a16:creationId xmlns:a16="http://schemas.microsoft.com/office/drawing/2014/main" id="{BA84D6DD-3C13-7852-ABD2-D6148FAB1A4F}"/>
              </a:ext>
            </a:extLst>
          </p:cNvPr>
          <p:cNvPicPr>
            <a:picLocks noChangeAspect="1"/>
          </p:cNvPicPr>
          <p:nvPr/>
        </p:nvPicPr>
        <p:blipFill>
          <a:blip r:embed="rId3"/>
          <a:stretch>
            <a:fillRect/>
          </a:stretch>
        </p:blipFill>
        <p:spPr>
          <a:xfrm>
            <a:off x="5100735" y="2507424"/>
            <a:ext cx="6988500" cy="4150207"/>
          </a:xfrm>
          <a:prstGeom prst="rect">
            <a:avLst/>
          </a:prstGeom>
          <a:ln w="19050">
            <a:solidFill>
              <a:schemeClr val="tx1"/>
            </a:solidFill>
          </a:ln>
        </p:spPr>
      </p:pic>
      <p:sp>
        <p:nvSpPr>
          <p:cNvPr id="9" name="TextBox 8">
            <a:extLst>
              <a:ext uri="{FF2B5EF4-FFF2-40B4-BE49-F238E27FC236}">
                <a16:creationId xmlns:a16="http://schemas.microsoft.com/office/drawing/2014/main" id="{DEB7F719-C4F0-EEE4-55B9-C8C58BB31BC8}"/>
              </a:ext>
            </a:extLst>
          </p:cNvPr>
          <p:cNvSpPr txBox="1"/>
          <p:nvPr/>
        </p:nvSpPr>
        <p:spPr>
          <a:xfrm>
            <a:off x="7167246" y="973205"/>
            <a:ext cx="4921989" cy="1477328"/>
          </a:xfrm>
          <a:prstGeom prst="rect">
            <a:avLst/>
          </a:prstGeom>
          <a:solidFill>
            <a:schemeClr val="accent1">
              <a:lumMod val="40000"/>
              <a:lumOff val="60000"/>
            </a:schemeClr>
          </a:solidFill>
          <a:ln>
            <a:solidFill>
              <a:srgbClr val="002060"/>
            </a:solidFill>
          </a:ln>
        </p:spPr>
        <p:txBody>
          <a:bodyPr wrap="square">
            <a:spAutoFit/>
          </a:bodyPr>
          <a:lstStyle/>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tep-3</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ની ક્લિક કરતા તમામ સ્કીમ દેખાશે જેમાંથી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GJ209-</a:t>
            </a:r>
            <a:r>
              <a:rPr lang="en-US" sz="1500" b="1" dirty="0">
                <a:effectLst/>
                <a:latin typeface="Baloo Bhai 2" panose="03080502040302020200" pitchFamily="66" charset="0"/>
                <a:ea typeface="Arial" panose="020B0604020202020204" pitchFamily="34" charset="0"/>
                <a:cs typeface="Baloo Bhai 2" panose="03080502040302020200" pitchFamily="66" charset="0"/>
              </a:rPr>
              <a:t>GUJ SAMAGRA SHIKSHA(EDN 68)(EDN 113)3667</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સ્કીમ સીલેક્ટ કર્યા બાદ.</a:t>
            </a: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Step-4</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latin typeface="Baloo Bhai 2" panose="03080502040302020200" pitchFamily="66" charset="0"/>
                <a:ea typeface="Arial" panose="020B0604020202020204" pitchFamily="34" charset="0"/>
                <a:cs typeface="Baloo Bhai 2" panose="03080502040302020200" pitchFamily="66" charset="0"/>
              </a:rPr>
              <a:t>Customization Name </a:t>
            </a:r>
            <a:r>
              <a:rPr lang="gu-IN" sz="1500" dirty="0">
                <a:latin typeface="Baloo Bhai 2" panose="03080502040302020200" pitchFamily="66" charset="0"/>
                <a:ea typeface="Arial" panose="020B0604020202020204" pitchFamily="34" charset="0"/>
                <a:cs typeface="Baloo Bhai 2" panose="03080502040302020200" pitchFamily="66" charset="0"/>
              </a:rPr>
              <a:t>અંદર </a:t>
            </a:r>
            <a:r>
              <a:rPr lang="gu-IN" sz="1500" b="1" dirty="0">
                <a:latin typeface="Baloo Bhai 2" panose="03080502040302020200" pitchFamily="66" charset="0"/>
                <a:ea typeface="Arial" panose="020B0604020202020204" pitchFamily="34" charset="0"/>
                <a:cs typeface="Baloo Bhai 2" panose="03080502040302020200" pitchFamily="66" charset="0"/>
              </a:rPr>
              <a:t>UI</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થી બનાવેલ તમામ ગ્રુપ દેખાશે. તે ગ્રુપ ના નામ પર ક્લિક કરી સીલેક્ટ કરવાનું રહેશે. </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0" name="TextBox 10">
            <a:extLst>
              <a:ext uri="{FF2B5EF4-FFF2-40B4-BE49-F238E27FC236}">
                <a16:creationId xmlns:a16="http://schemas.microsoft.com/office/drawing/2014/main" id="{267C7AE8-14C7-1332-9BD3-08FE851850BA}"/>
              </a:ext>
            </a:extLst>
          </p:cNvPr>
          <p:cNvSpPr txBox="1"/>
          <p:nvPr/>
        </p:nvSpPr>
        <p:spPr>
          <a:xfrm>
            <a:off x="3769636" y="2318998"/>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1" name="TextBox 10">
            <a:extLst>
              <a:ext uri="{FF2B5EF4-FFF2-40B4-BE49-F238E27FC236}">
                <a16:creationId xmlns:a16="http://schemas.microsoft.com/office/drawing/2014/main" id="{72F129A3-6F62-4781-4A73-88E9132B1929}"/>
              </a:ext>
            </a:extLst>
          </p:cNvPr>
          <p:cNvSpPr txBox="1"/>
          <p:nvPr/>
        </p:nvSpPr>
        <p:spPr>
          <a:xfrm>
            <a:off x="10490787" y="3429000"/>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5.1</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2" name="TextBox 11">
            <a:extLst>
              <a:ext uri="{FF2B5EF4-FFF2-40B4-BE49-F238E27FC236}">
                <a16:creationId xmlns:a16="http://schemas.microsoft.com/office/drawing/2014/main" id="{084AD7C6-25CB-EB45-8C41-022D93E8063F}"/>
              </a:ext>
            </a:extLst>
          </p:cNvPr>
          <p:cNvSpPr txBox="1"/>
          <p:nvPr/>
        </p:nvSpPr>
        <p:spPr>
          <a:xfrm>
            <a:off x="28747" y="5164463"/>
            <a:ext cx="4921989" cy="784830"/>
          </a:xfrm>
          <a:prstGeom prst="rect">
            <a:avLst/>
          </a:prstGeom>
          <a:solidFill>
            <a:schemeClr val="accent1">
              <a:lumMod val="40000"/>
              <a:lumOff val="60000"/>
            </a:schemeClr>
          </a:solidFill>
          <a:ln>
            <a:solidFill>
              <a:srgbClr val="002060"/>
            </a:solidFill>
          </a:ln>
        </p:spPr>
        <p:txBody>
          <a:bodyPr wrap="square">
            <a:spAutoFit/>
          </a:bodyPr>
          <a:lstStyle/>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Step-4</a:t>
            </a:r>
            <a:r>
              <a:rPr lang="gu-IN" sz="1500" dirty="0">
                <a:latin typeface="Baloo Bhai 2" panose="03080502040302020200" pitchFamily="66" charset="0"/>
                <a:ea typeface="Arial" panose="020B0604020202020204" pitchFamily="34" charset="0"/>
                <a:cs typeface="Baloo Bhai 2" panose="03080502040302020200" pitchFamily="66" charset="0"/>
              </a:rPr>
              <a:t> થી ગ્રુપ ના નામ પર ક્લિક કરી સીલેક્ટ કર્યા બાદ.</a:t>
            </a: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Step-5</a:t>
            </a:r>
            <a:r>
              <a:rPr lang="gu-IN" sz="1500" dirty="0">
                <a:latin typeface="Baloo Bhai 2" panose="03080502040302020200" pitchFamily="66" charset="0"/>
                <a:ea typeface="Arial" panose="020B0604020202020204" pitchFamily="34" charset="0"/>
                <a:cs typeface="Baloo Bhai 2" panose="03080502040302020200" pitchFamily="66" charset="0"/>
              </a:rPr>
              <a:t> થી તમામ માહિતી ભરવાની રહેશે.(</a:t>
            </a:r>
            <a:r>
              <a:rPr lang="gu-IN" sz="1500" b="1" dirty="0">
                <a:latin typeface="Baloo Bhai 2" panose="03080502040302020200" pitchFamily="66" charset="0"/>
                <a:ea typeface="Arial" panose="020B0604020202020204" pitchFamily="34" charset="0"/>
                <a:cs typeface="Baloo Bhai 2" panose="03080502040302020200" pitchFamily="66" charset="0"/>
              </a:rPr>
              <a:t>Step-5</a:t>
            </a:r>
            <a:r>
              <a:rPr lang="gu-IN" sz="1500" dirty="0">
                <a:latin typeface="Baloo Bhai 2" panose="03080502040302020200" pitchFamily="66" charset="0"/>
                <a:ea typeface="Arial" panose="020B0604020202020204" pitchFamily="34" charset="0"/>
                <a:cs typeface="Baloo Bhai 2" panose="03080502040302020200" pitchFamily="66" charset="0"/>
              </a:rPr>
              <a:t> ને બે ભાગમાં બતાવેલ છે </a:t>
            </a:r>
            <a:r>
              <a:rPr lang="gu-IN" sz="1500" b="1" dirty="0">
                <a:latin typeface="Baloo Bhai 2" panose="03080502040302020200" pitchFamily="66" charset="0"/>
                <a:ea typeface="Arial" panose="020B0604020202020204" pitchFamily="34" charset="0"/>
                <a:cs typeface="Baloo Bhai 2" panose="03080502040302020200" pitchFamily="66" charset="0"/>
              </a:rPr>
              <a:t>Step-5.1 &amp; 5.2</a:t>
            </a:r>
            <a:r>
              <a:rPr lang="gu-IN" sz="1500" dirty="0">
                <a:latin typeface="Baloo Bhai 2" panose="03080502040302020200" pitchFamily="66" charset="0"/>
                <a:ea typeface="Arial" panose="020B0604020202020204" pitchFamily="34" charset="0"/>
                <a:cs typeface="Baloo Bhai 2" panose="03080502040302020200" pitchFamily="66" charset="0"/>
              </a:rPr>
              <a:t>). </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3" name="Rectangle 2">
            <a:extLst>
              <a:ext uri="{FF2B5EF4-FFF2-40B4-BE49-F238E27FC236}">
                <a16:creationId xmlns:a16="http://schemas.microsoft.com/office/drawing/2014/main" id="{4235CDA2-BFF9-5D65-DD6A-15C63C721DBD}"/>
              </a:ext>
            </a:extLst>
          </p:cNvPr>
          <p:cNvSpPr/>
          <p:nvPr/>
        </p:nvSpPr>
        <p:spPr>
          <a:xfrm>
            <a:off x="4168405" y="1290917"/>
            <a:ext cx="932330" cy="846530"/>
          </a:xfrm>
          <a:prstGeom prst="rect">
            <a:avLst/>
          </a:prstGeom>
          <a:solidFill>
            <a:srgbClr val="FFFF00"/>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sz="1000" b="1" dirty="0">
                <a:solidFill>
                  <a:srgbClr val="FF0000"/>
                </a:solidFill>
                <a:latin typeface="Baloo Bhai 2" panose="03080502040302020200" pitchFamily="66" charset="0"/>
                <a:cs typeface="Baloo Bhai 2" panose="03080502040302020200" pitchFamily="66" charset="0"/>
              </a:rPr>
              <a:t>અહીંથી આપે બનાવેલ ગ્રુપના નામ દેખાશે જેને સિલેક્ટ કરવાના રહેશે </a:t>
            </a:r>
            <a:endParaRPr lang="en-US" sz="1000" b="1" dirty="0">
              <a:solidFill>
                <a:srgbClr val="FF0000"/>
              </a:solidFill>
              <a:latin typeface="Baloo Bhai 2" panose="03080502040302020200" pitchFamily="66" charset="0"/>
              <a:cs typeface="Baloo Bhai 2" panose="03080502040302020200" pitchFamily="66" charset="0"/>
            </a:endParaRPr>
          </a:p>
        </p:txBody>
      </p:sp>
      <p:cxnSp>
        <p:nvCxnSpPr>
          <p:cNvPr id="5" name="Straight Arrow Connector 4">
            <a:extLst>
              <a:ext uri="{FF2B5EF4-FFF2-40B4-BE49-F238E27FC236}">
                <a16:creationId xmlns:a16="http://schemas.microsoft.com/office/drawing/2014/main" id="{225CA64B-23D7-C8D9-3B36-F64D1F38CB0A}"/>
              </a:ext>
            </a:extLst>
          </p:cNvPr>
          <p:cNvCxnSpPr>
            <a:cxnSpLocks/>
          </p:cNvCxnSpPr>
          <p:nvPr/>
        </p:nvCxnSpPr>
        <p:spPr>
          <a:xfrm flipV="1">
            <a:off x="4950736" y="1867288"/>
            <a:ext cx="329476" cy="870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519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7F06DC-BD07-E341-A8DA-49148705CC2A}"/>
              </a:ext>
            </a:extLst>
          </p:cNvPr>
          <p:cNvSpPr txBox="1"/>
          <p:nvPr/>
        </p:nvSpPr>
        <p:spPr>
          <a:xfrm>
            <a:off x="3411354" y="116096"/>
            <a:ext cx="5369291" cy="800219"/>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(Payment)</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Customization in UI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8" name="Picture 7">
            <a:extLst>
              <a:ext uri="{FF2B5EF4-FFF2-40B4-BE49-F238E27FC236}">
                <a16:creationId xmlns:a16="http://schemas.microsoft.com/office/drawing/2014/main" id="{CB79DD47-866A-A904-CEE8-58F76BF696B0}"/>
              </a:ext>
            </a:extLst>
          </p:cNvPr>
          <p:cNvPicPr>
            <a:picLocks noChangeAspect="1"/>
          </p:cNvPicPr>
          <p:nvPr/>
        </p:nvPicPr>
        <p:blipFill>
          <a:blip r:embed="rId2"/>
          <a:stretch>
            <a:fillRect/>
          </a:stretch>
        </p:blipFill>
        <p:spPr>
          <a:xfrm>
            <a:off x="275362" y="916315"/>
            <a:ext cx="7562352" cy="3441081"/>
          </a:xfrm>
          <a:prstGeom prst="rect">
            <a:avLst/>
          </a:prstGeom>
          <a:ln w="19050">
            <a:solidFill>
              <a:srgbClr val="002060"/>
            </a:solidFill>
          </a:ln>
        </p:spPr>
      </p:pic>
      <p:pic>
        <p:nvPicPr>
          <p:cNvPr id="9" name="Picture 8">
            <a:extLst>
              <a:ext uri="{FF2B5EF4-FFF2-40B4-BE49-F238E27FC236}">
                <a16:creationId xmlns:a16="http://schemas.microsoft.com/office/drawing/2014/main" id="{F1DFD080-8A38-B1A1-2879-60B66418F4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95" y="4507774"/>
            <a:ext cx="7474219" cy="716280"/>
          </a:xfrm>
          <a:prstGeom prst="rect">
            <a:avLst/>
          </a:prstGeom>
          <a:ln w="19050">
            <a:solidFill>
              <a:schemeClr val="tx1"/>
            </a:solidFill>
          </a:ln>
        </p:spPr>
      </p:pic>
      <p:pic>
        <p:nvPicPr>
          <p:cNvPr id="11" name="Picture 10">
            <a:extLst>
              <a:ext uri="{FF2B5EF4-FFF2-40B4-BE49-F238E27FC236}">
                <a16:creationId xmlns:a16="http://schemas.microsoft.com/office/drawing/2014/main" id="{7C1AB3EC-291E-E543-5939-6794902FC65B}"/>
              </a:ext>
            </a:extLst>
          </p:cNvPr>
          <p:cNvPicPr>
            <a:picLocks noChangeAspect="1"/>
          </p:cNvPicPr>
          <p:nvPr/>
        </p:nvPicPr>
        <p:blipFill>
          <a:blip r:embed="rId4"/>
          <a:stretch>
            <a:fillRect/>
          </a:stretch>
        </p:blipFill>
        <p:spPr>
          <a:xfrm>
            <a:off x="4861452" y="4835400"/>
            <a:ext cx="1234547" cy="388654"/>
          </a:xfrm>
          <a:prstGeom prst="rect">
            <a:avLst/>
          </a:prstGeom>
        </p:spPr>
      </p:pic>
      <p:pic>
        <p:nvPicPr>
          <p:cNvPr id="13" name="Picture 12">
            <a:extLst>
              <a:ext uri="{FF2B5EF4-FFF2-40B4-BE49-F238E27FC236}">
                <a16:creationId xmlns:a16="http://schemas.microsoft.com/office/drawing/2014/main" id="{B8936FE4-629C-A2C6-C374-FBFB71C73C34}"/>
              </a:ext>
            </a:extLst>
          </p:cNvPr>
          <p:cNvPicPr>
            <a:picLocks noChangeAspect="1"/>
          </p:cNvPicPr>
          <p:nvPr/>
        </p:nvPicPr>
        <p:blipFill>
          <a:blip r:embed="rId5"/>
          <a:stretch>
            <a:fillRect/>
          </a:stretch>
        </p:blipFill>
        <p:spPr>
          <a:xfrm>
            <a:off x="5120410" y="5402390"/>
            <a:ext cx="2651990" cy="1129039"/>
          </a:xfrm>
          <a:prstGeom prst="rect">
            <a:avLst/>
          </a:prstGeom>
          <a:ln w="19050">
            <a:solidFill>
              <a:srgbClr val="002060"/>
            </a:solidFill>
          </a:ln>
        </p:spPr>
      </p:pic>
      <p:pic>
        <p:nvPicPr>
          <p:cNvPr id="15" name="Picture 14">
            <a:extLst>
              <a:ext uri="{FF2B5EF4-FFF2-40B4-BE49-F238E27FC236}">
                <a16:creationId xmlns:a16="http://schemas.microsoft.com/office/drawing/2014/main" id="{B5008FC4-202D-7DEA-A3D0-EC32995F5AEE}"/>
              </a:ext>
            </a:extLst>
          </p:cNvPr>
          <p:cNvPicPr>
            <a:picLocks noChangeAspect="1"/>
          </p:cNvPicPr>
          <p:nvPr/>
        </p:nvPicPr>
        <p:blipFill>
          <a:blip r:embed="rId6"/>
          <a:stretch>
            <a:fillRect/>
          </a:stretch>
        </p:blipFill>
        <p:spPr>
          <a:xfrm>
            <a:off x="275361" y="5419669"/>
            <a:ext cx="4728324" cy="1214395"/>
          </a:xfrm>
          <a:prstGeom prst="rect">
            <a:avLst/>
          </a:prstGeom>
          <a:ln w="19050">
            <a:solidFill>
              <a:srgbClr val="002060"/>
            </a:solidFill>
          </a:ln>
        </p:spPr>
      </p:pic>
      <p:sp>
        <p:nvSpPr>
          <p:cNvPr id="16" name="TextBox 15">
            <a:extLst>
              <a:ext uri="{FF2B5EF4-FFF2-40B4-BE49-F238E27FC236}">
                <a16:creationId xmlns:a16="http://schemas.microsoft.com/office/drawing/2014/main" id="{5DEA3F24-8176-CD87-1BD3-4C1726706251}"/>
              </a:ext>
            </a:extLst>
          </p:cNvPr>
          <p:cNvSpPr txBox="1"/>
          <p:nvPr/>
        </p:nvSpPr>
        <p:spPr>
          <a:xfrm>
            <a:off x="2531774" y="1111931"/>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5.2</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7" name="TextBox 16">
            <a:extLst>
              <a:ext uri="{FF2B5EF4-FFF2-40B4-BE49-F238E27FC236}">
                <a16:creationId xmlns:a16="http://schemas.microsoft.com/office/drawing/2014/main" id="{088E5B4F-DCF7-1743-D351-B95F1F2C8323}"/>
              </a:ext>
            </a:extLst>
          </p:cNvPr>
          <p:cNvSpPr txBox="1"/>
          <p:nvPr/>
        </p:nvSpPr>
        <p:spPr>
          <a:xfrm>
            <a:off x="8019753" y="916315"/>
            <a:ext cx="3988331" cy="5416868"/>
          </a:xfrm>
          <a:prstGeom prst="rect">
            <a:avLst/>
          </a:prstGeom>
          <a:solidFill>
            <a:schemeClr val="accent1">
              <a:lumMod val="40000"/>
              <a:lumOff val="60000"/>
            </a:schemeClr>
          </a:solidFill>
          <a:ln>
            <a:solidFill>
              <a:srgbClr val="002060"/>
            </a:solidFill>
          </a:ln>
        </p:spPr>
        <p:txBody>
          <a:bodyPr wrap="square">
            <a:spAutoFit/>
          </a:bodyPr>
          <a:lstStyle/>
          <a:p>
            <a:pPr marL="63500" algn="just">
              <a:spcAft>
                <a:spcPts val="0"/>
              </a:spcAft>
              <a:tabLst>
                <a:tab pos="520700" algn="l"/>
                <a:tab pos="521335" algn="l"/>
              </a:tabLst>
            </a:pPr>
            <a:r>
              <a:rPr lang="gu-IN" sz="1400" b="1" dirty="0">
                <a:latin typeface="Baloo Bhai 2" panose="03080502040302020200" pitchFamily="66" charset="0"/>
                <a:ea typeface="Arial" panose="020B0604020202020204" pitchFamily="34" charset="0"/>
                <a:cs typeface="Baloo Bhai 2" panose="03080502040302020200" pitchFamily="66" charset="0"/>
              </a:rPr>
              <a:t>Step-4</a:t>
            </a:r>
            <a:r>
              <a:rPr lang="gu-IN" sz="1400" dirty="0">
                <a:latin typeface="Baloo Bhai 2" panose="03080502040302020200" pitchFamily="66" charset="0"/>
                <a:ea typeface="Arial" panose="020B0604020202020204" pitchFamily="34" charset="0"/>
                <a:cs typeface="Baloo Bhai 2" panose="03080502040302020200" pitchFamily="66" charset="0"/>
              </a:rPr>
              <a:t> થી ગ્રુપ સીલેક્ટ કર્યા બાદ </a:t>
            </a:r>
            <a:r>
              <a:rPr lang="gu-IN" sz="1400" b="1" dirty="0">
                <a:latin typeface="Baloo Bhai 2" panose="03080502040302020200" pitchFamily="66" charset="0"/>
                <a:ea typeface="Arial" panose="020B0604020202020204" pitchFamily="34" charset="0"/>
                <a:cs typeface="Baloo Bhai 2" panose="03080502040302020200" pitchFamily="66" charset="0"/>
              </a:rPr>
              <a:t>Step-5</a:t>
            </a:r>
            <a:r>
              <a:rPr lang="gu-IN" sz="1400" dirty="0">
                <a:latin typeface="Baloo Bhai 2" panose="03080502040302020200" pitchFamily="66" charset="0"/>
                <a:ea typeface="Arial" panose="020B0604020202020204" pitchFamily="34" charset="0"/>
                <a:cs typeface="Baloo Bhai 2" panose="03080502040302020200" pitchFamily="66" charset="0"/>
              </a:rPr>
              <a:t> થી તમામ માહિતી નીચે બતાવ્યા મુજબ ભરવાની રહેશે.(</a:t>
            </a:r>
            <a:r>
              <a:rPr lang="gu-IN" sz="1400" b="1" dirty="0">
                <a:latin typeface="Baloo Bhai 2" panose="03080502040302020200" pitchFamily="66" charset="0"/>
                <a:ea typeface="Arial" panose="020B0604020202020204" pitchFamily="34" charset="0"/>
                <a:cs typeface="Baloo Bhai 2" panose="03080502040302020200" pitchFamily="66" charset="0"/>
              </a:rPr>
              <a:t>Step-5.1 &amp; 5.2</a:t>
            </a:r>
            <a:r>
              <a:rPr lang="gu-IN" sz="1400" dirty="0">
                <a:latin typeface="Baloo Bhai 2" panose="03080502040302020200" pitchFamily="66" charset="0"/>
                <a:ea typeface="Arial" panose="020B0604020202020204" pitchFamily="34" charset="0"/>
                <a:cs typeface="Baloo Bhai 2" panose="03080502040302020200" pitchFamily="66" charset="0"/>
              </a:rPr>
              <a:t>).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આપના દ્વારા બનાવેલ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UI</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ફાઇલથી બનાવેલ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ત્યાં નીચે ના ભાગમાં જોવા મળશે પછી તેમાં દર્શાવેલ નીચે મુજબની વિગત ભરવાની રેહશે</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Bank</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Account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સિલેક્ટ કરો</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Letter/office order no(</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જે બાબતનો ખર્ચ કરવાનો હોય તેની વિગત ટૂંકમાં લખવી</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Letter/office Date(</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ખર્ચ બુકની તારીખ</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Actual Transaction Date(</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ખરેખર ખર્ચ બુકની તારીખ</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Expenditure Amount(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ખર્ચ બુકની કુલ રકમ</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Narration(</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જે અન્વયેનો ખર્ચ કરવાનો હોય તેનીટૂંકમાં વિગત લખવી</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Set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Default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Component(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જે હેડ થી ખર્ચ કરવાનો હોય તે પસંદ કરી શકશો</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Set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Expanse</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Type(Revenue</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સિલેક્ટ કરવું</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ત્યારે બાદ જે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ને જે ખર્ચ/ચૂકવણું કરવાના હોય તે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ને સિલેક્ટ કરી તે બોક્સમાં ચૂકવવા પાત્ર રકમ લખવી. જેટલા પણ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ને ચૂકવણું કરવાનું હોય તે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એક પછી એક પસંદ કરતાં રહેવું ત્યાં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Expenditure Amount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અને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Net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Amount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બંને સરખી થવી જરૂરી છે તે ધ્યાનમાં રહે.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63500" algn="just">
              <a:spcAft>
                <a:spcPts val="0"/>
              </a:spcAft>
              <a:tabLst>
                <a:tab pos="520700" algn="l"/>
                <a:tab pos="521335" algn="l"/>
              </a:tabLst>
            </a:pP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ત્યાર બાદ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Submit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કરવું , આથી ત્યાં જે તે વાઉચર નો કોડ જનરેટ થશે , ત્યારબાદ ત્યાં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YES</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કરવું જેથી પછીનું પેજ ઓપન થશે. </a:t>
            </a:r>
            <a:endParaRPr lang="en-US" sz="1400" b="1" kern="0" dirty="0">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endParaRPr lang="en-IN" sz="10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8" name="Rectangle 17">
            <a:extLst>
              <a:ext uri="{FF2B5EF4-FFF2-40B4-BE49-F238E27FC236}">
                <a16:creationId xmlns:a16="http://schemas.microsoft.com/office/drawing/2014/main" id="{590164B7-127B-B193-7D01-C08722376F05}"/>
              </a:ext>
            </a:extLst>
          </p:cNvPr>
          <p:cNvSpPr/>
          <p:nvPr/>
        </p:nvSpPr>
        <p:spPr>
          <a:xfrm>
            <a:off x="4770004" y="4835400"/>
            <a:ext cx="1325995" cy="32221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6645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EA28AF-D802-1CBB-3C46-DAAAAC41AA88}"/>
              </a:ext>
            </a:extLst>
          </p:cNvPr>
          <p:cNvSpPr txBox="1"/>
          <p:nvPr/>
        </p:nvSpPr>
        <p:spPr>
          <a:xfrm>
            <a:off x="7281046" y="916315"/>
            <a:ext cx="4770005" cy="4124206"/>
          </a:xfrm>
          <a:prstGeom prst="rect">
            <a:avLst/>
          </a:prstGeom>
          <a:solidFill>
            <a:schemeClr val="accent1">
              <a:lumMod val="40000"/>
              <a:lumOff val="60000"/>
            </a:schemeClr>
          </a:solidFill>
          <a:ln w="19050">
            <a:solidFill>
              <a:srgbClr val="002060"/>
            </a:solidFill>
          </a:ln>
        </p:spPr>
        <p:txBody>
          <a:bodyPr wrap="square">
            <a:spAutoFit/>
          </a:bodyPr>
          <a:lstStyle/>
          <a:p>
            <a:pPr marL="349250" indent="-285750" algn="just">
              <a:spcAft>
                <a:spcPts val="0"/>
              </a:spcAft>
              <a:buFont typeface="Arial" panose="020B0604020202020204" pitchFamily="34" charset="0"/>
              <a:buChar char="•"/>
              <a:tabLst>
                <a:tab pos="520700" algn="l"/>
                <a:tab pos="521335" algn="l"/>
              </a:tabLst>
            </a:pPr>
            <a:r>
              <a:rPr lang="gu-IN" sz="1400" b="1" dirty="0">
                <a:latin typeface="Baloo Bhai 2" panose="03080502040302020200" pitchFamily="66" charset="0"/>
                <a:ea typeface="Arial" panose="020B0604020202020204" pitchFamily="34" charset="0"/>
                <a:cs typeface="Baloo Bhai 2" panose="03080502040302020200" pitchFamily="66" charset="0"/>
              </a:rPr>
              <a:t>Step-5</a:t>
            </a:r>
            <a:r>
              <a:rPr lang="gu-IN" sz="1400" dirty="0">
                <a:latin typeface="Baloo Bhai 2" panose="03080502040302020200" pitchFamily="66" charset="0"/>
                <a:ea typeface="Arial" panose="020B0604020202020204" pitchFamily="34" charset="0"/>
                <a:cs typeface="Baloo Bhai 2" panose="03080502040302020200" pitchFamily="66" charset="0"/>
              </a:rPr>
              <a:t> થી તમામ માહિતી અપડેટ કર્યા બાદ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Submit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અને પછી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YES</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કરતા આગળ નું પેજ ખુલશે </a:t>
            </a:r>
          </a:p>
          <a:p>
            <a:pPr marL="349250" indent="-285750" algn="just">
              <a:spcAft>
                <a:spcPts val="0"/>
              </a:spcAft>
              <a:buFont typeface="Arial" panose="020B0604020202020204" pitchFamily="34" charset="0"/>
              <a:buChar char="•"/>
              <a:tabLst>
                <a:tab pos="520700" algn="l"/>
                <a:tab pos="521335" algn="l"/>
              </a:tabLst>
            </a:pP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જેમાં </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Step-6</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મુજબ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Payee</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Details</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જોવા મળશે ત્યાં બાદ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Next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કરવું પછી ત્યાં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Vendor</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ની વિગત જોવા મળશે.</a:t>
            </a:r>
          </a:p>
          <a:p>
            <a:pPr marL="349250" indent="-285750" algn="just">
              <a:spcAft>
                <a:spcPts val="0"/>
              </a:spcAft>
              <a:buFont typeface="Arial" panose="020B0604020202020204" pitchFamily="34" charset="0"/>
              <a:buChar char="•"/>
              <a:tabLst>
                <a:tab pos="520700" algn="l"/>
                <a:tab pos="521335" algn="l"/>
              </a:tabLst>
            </a:pPr>
            <a:r>
              <a:rPr lang="en-US" sz="1400" b="1" kern="0" spc="-25" dirty="0" err="1">
                <a:effectLst/>
                <a:latin typeface="Baloo Bhai 2" panose="03080502040302020200" pitchFamily="66" charset="0"/>
                <a:ea typeface="Arial" panose="020B0604020202020204" pitchFamily="34" charset="0"/>
                <a:cs typeface="Baloo Bhai 2" panose="03080502040302020200" pitchFamily="66" charset="0"/>
              </a:rPr>
              <a:t>NarrationForPassBook</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માં બિલની વિગત ટૂંકમાં લખવાની રહેશે </a:t>
            </a:r>
          </a:p>
          <a:p>
            <a:pPr marL="349250" indent="-285750" algn="just">
              <a:spcAft>
                <a:spcPts val="0"/>
              </a:spcAft>
              <a:buFont typeface="Arial" panose="020B0604020202020204" pitchFamily="34" charset="0"/>
              <a:buChar char="•"/>
              <a:tabLst>
                <a:tab pos="520700" algn="l"/>
                <a:tab pos="521335" algn="l"/>
              </a:tabLst>
            </a:pP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ત્યારબાદએન્ટ્રીને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Confirm</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Next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આપ્વાનું રહેશે.</a:t>
            </a:r>
          </a:p>
          <a:p>
            <a:pPr marL="349250" indent="-285750" algn="just">
              <a:spcAft>
                <a:spcPts val="0"/>
              </a:spcAft>
              <a:buFont typeface="Arial" panose="020B0604020202020204" pitchFamily="34" charset="0"/>
              <a:buChar char="•"/>
              <a:tabLst>
                <a:tab pos="520700" algn="l"/>
                <a:tab pos="521335" algn="l"/>
              </a:tabLst>
            </a:pPr>
            <a:r>
              <a:rPr lang="gu-IN" sz="1400" kern="0" spc="-25" dirty="0">
                <a:latin typeface="Baloo Bhai 2" panose="03080502040302020200" pitchFamily="66" charset="0"/>
                <a:ea typeface="Arial" panose="020B0604020202020204" pitchFamily="34" charset="0"/>
                <a:cs typeface="Baloo Bhai 2" panose="03080502040302020200" pitchFamily="66" charset="0"/>
              </a:rPr>
              <a:t>આટલી પ્રોસેસ પછી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એન્ટ્રી 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Submit</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for</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Approval</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કરવું પછી તેને ફાઇનલ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Approved</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કરવા માટે </a:t>
            </a:r>
            <a:r>
              <a:rPr lang="gu-IN" sz="1400" b="1" u="sng" kern="0" spc="-25" dirty="0">
                <a:effectLst/>
                <a:latin typeface="Baloo Bhai 2" panose="03080502040302020200" pitchFamily="66" charset="0"/>
                <a:ea typeface="Arial" panose="020B0604020202020204" pitchFamily="34" charset="0"/>
                <a:cs typeface="Baloo Bhai 2" panose="03080502040302020200" pitchFamily="66" charset="0"/>
              </a:rPr>
              <a:t>ચેકર આઇડીમાં જશે.</a:t>
            </a:r>
          </a:p>
          <a:p>
            <a:pPr marL="349250" indent="-285750" algn="just">
              <a:spcAft>
                <a:spcPts val="0"/>
              </a:spcAft>
              <a:buFont typeface="Arial" panose="020B0604020202020204" pitchFamily="34" charset="0"/>
              <a:buChar char="•"/>
              <a:tabLst>
                <a:tab pos="520700" algn="l"/>
                <a:tab pos="521335" algn="l"/>
              </a:tabLst>
            </a:pPr>
            <a:r>
              <a:rPr lang="gu-IN" sz="1400" b="1" u="sng" kern="0" spc="-25" dirty="0">
                <a:latin typeface="Baloo Bhai 2" panose="03080502040302020200" pitchFamily="66" charset="0"/>
                <a:ea typeface="Arial" panose="020B0604020202020204" pitchFamily="34" charset="0"/>
                <a:cs typeface="Baloo Bhai 2" panose="03080502040302020200" pitchFamily="66" charset="0"/>
              </a:rPr>
              <a:t>જેમાં ચેકર આઈડી </a:t>
            </a:r>
            <a:r>
              <a:rPr lang="gu-IN" sz="1400" b="1" u="sng" kern="0" spc="-25" dirty="0">
                <a:effectLst/>
                <a:latin typeface="Baloo Bhai 2" panose="03080502040302020200" pitchFamily="66" charset="0"/>
                <a:ea typeface="Arial" panose="020B0604020202020204" pitchFamily="34" charset="0"/>
                <a:cs typeface="Baloo Bhai 2" panose="03080502040302020200" pitchFamily="66" charset="0"/>
              </a:rPr>
              <a:t>થી </a:t>
            </a:r>
            <a:r>
              <a:rPr lang="en-US" sz="1400" b="1" u="sng" kern="0" spc="-25" dirty="0">
                <a:effectLst/>
                <a:latin typeface="Baloo Bhai 2" panose="03080502040302020200" pitchFamily="66" charset="0"/>
                <a:ea typeface="Arial" panose="020B0604020202020204" pitchFamily="34" charset="0"/>
                <a:cs typeface="Baloo Bhai 2" panose="03080502040302020200" pitchFamily="66" charset="0"/>
              </a:rPr>
              <a:t>Expenditure →Manage Bulk Fund Expenditure</a:t>
            </a:r>
            <a:r>
              <a:rPr lang="en-US" sz="1400" b="0"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પર કિલક કરવું પછી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Schemes</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માં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GJ</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209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સિલેક્ટ કરી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Bank</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Account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અને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Status</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માં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Submitted</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સિલેક્ટ કરી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Search</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કરવું એટલે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Submit</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થયેલ ફાઇલ જોવા મળશે હવે તેને સિલેક્ટ કરી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Final</a:t>
            </a:r>
            <a:r>
              <a:rPr lang="gu-IN" sz="1400" b="1" kern="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400" b="1" kern="0" spc="-25" dirty="0">
                <a:effectLst/>
                <a:latin typeface="Baloo Bhai 2" panose="03080502040302020200" pitchFamily="66" charset="0"/>
                <a:ea typeface="Arial" panose="020B0604020202020204" pitchFamily="34" charset="0"/>
                <a:cs typeface="Baloo Bhai 2" panose="03080502040302020200" pitchFamily="66" charset="0"/>
              </a:rPr>
              <a:t>Approve</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 કરવાનું રેહેશે </a:t>
            </a:r>
          </a:p>
          <a:p>
            <a:pPr marL="349250" indent="-285750" algn="just">
              <a:spcAft>
                <a:spcPts val="0"/>
              </a:spcAft>
              <a:buFont typeface="Arial" panose="020B0604020202020204" pitchFamily="34" charset="0"/>
              <a:buChar char="•"/>
              <a:tabLst>
                <a:tab pos="520700" algn="l"/>
                <a:tab pos="521335" algn="l"/>
              </a:tabLst>
            </a:pP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જેથી જો </a:t>
            </a:r>
            <a:r>
              <a:rPr lang="en-IN" sz="1400" dirty="0" err="1">
                <a:latin typeface="Baloo Bhai 2" panose="03080502040302020200" pitchFamily="66" charset="0"/>
                <a:ea typeface="Calibri" panose="020F0502020204030204" pitchFamily="34" charset="0"/>
                <a:cs typeface="Baloo Bhai 2" panose="03080502040302020200" pitchFamily="66" charset="0"/>
              </a:rPr>
              <a:t>EPaymentUsingPrintAdvice</a:t>
            </a:r>
            <a:r>
              <a:rPr lang="en-IN" sz="1400" dirty="0">
                <a:latin typeface="Baloo Bhai 2" panose="03080502040302020200" pitchFamily="66" charset="0"/>
                <a:ea typeface="Calibri" panose="020F0502020204030204" pitchFamily="34" charset="0"/>
                <a:cs typeface="Baloo Bhai 2" panose="03080502040302020200" pitchFamily="66" charset="0"/>
              </a:rPr>
              <a:t> </a:t>
            </a:r>
            <a:r>
              <a:rPr lang="gu-IN" sz="1400" b="0" kern="0" spc="-25" dirty="0">
                <a:effectLst/>
                <a:latin typeface="Baloo Bhai 2" panose="03080502040302020200" pitchFamily="66" charset="0"/>
                <a:ea typeface="Arial" panose="020B0604020202020204" pitchFamily="34" charset="0"/>
                <a:cs typeface="Baloo Bhai 2" panose="03080502040302020200" pitchFamily="66" charset="0"/>
              </a:rPr>
              <a:t>ઓપ્શન થી પેમેન્ટ કરેલ હશે તો </a:t>
            </a:r>
            <a:r>
              <a:rPr lang="en-IN" sz="1400" dirty="0">
                <a:latin typeface="Baloo Bhai 2" panose="03080502040302020200" pitchFamily="66" charset="0"/>
                <a:ea typeface="Calibri" panose="020F0502020204030204" pitchFamily="34" charset="0"/>
                <a:cs typeface="Baloo Bhai 2" panose="03080502040302020200" pitchFamily="66" charset="0"/>
              </a:rPr>
              <a:t>Advice</a:t>
            </a:r>
            <a:r>
              <a:rPr lang="gu-IN" sz="1400" dirty="0">
                <a:latin typeface="Baloo Bhai 2" panose="03080502040302020200" pitchFamily="66" charset="0"/>
                <a:ea typeface="Calibri" panose="020F0502020204030204" pitchFamily="34" charset="0"/>
                <a:cs typeface="Baloo Bhai 2" panose="03080502040302020200" pitchFamily="66" charset="0"/>
              </a:rPr>
              <a:t> પ્રિન્ટ આવશે </a:t>
            </a:r>
          </a:p>
          <a:p>
            <a:pPr marL="349250" indent="-285750" algn="just">
              <a:spcAft>
                <a:spcPts val="0"/>
              </a:spcAft>
              <a:buFont typeface="Arial" panose="020B0604020202020204" pitchFamily="34" charset="0"/>
              <a:buChar char="•"/>
              <a:tabLst>
                <a:tab pos="520700" algn="l"/>
                <a:tab pos="521335" algn="l"/>
              </a:tabLst>
            </a:pPr>
            <a:r>
              <a:rPr lang="gu-IN" sz="1400" dirty="0">
                <a:latin typeface="Baloo Bhai 2" panose="03080502040302020200" pitchFamily="66" charset="0"/>
                <a:ea typeface="Calibri" panose="020F0502020204030204" pitchFamily="34" charset="0"/>
                <a:cs typeface="Baloo Bhai 2" panose="03080502040302020200" pitchFamily="66" charset="0"/>
              </a:rPr>
              <a:t>જો </a:t>
            </a:r>
            <a:r>
              <a:rPr lang="en-IN" sz="1400" dirty="0" err="1">
                <a:latin typeface="Baloo Bhai 2" panose="03080502040302020200" pitchFamily="66" charset="0"/>
                <a:ea typeface="Calibri" panose="020F0502020204030204" pitchFamily="34" charset="0"/>
                <a:cs typeface="Baloo Bhai 2" panose="03080502040302020200" pitchFamily="66" charset="0"/>
              </a:rPr>
              <a:t>EPaymentUsingDigitalSignature</a:t>
            </a:r>
            <a:r>
              <a:rPr lang="en-IN" sz="1400" dirty="0">
                <a:latin typeface="Baloo Bhai 2" panose="03080502040302020200" pitchFamily="66" charset="0"/>
                <a:ea typeface="Calibri" panose="020F0502020204030204" pitchFamily="34" charset="0"/>
                <a:cs typeface="Baloo Bhai 2" panose="03080502040302020200" pitchFamily="66" charset="0"/>
              </a:rPr>
              <a:t> </a:t>
            </a:r>
            <a:r>
              <a:rPr lang="gu-IN" sz="1400" dirty="0">
                <a:latin typeface="Baloo Bhai 2" panose="03080502040302020200" pitchFamily="66" charset="0"/>
                <a:ea typeface="Calibri" panose="020F0502020204030204" pitchFamily="34" charset="0"/>
                <a:cs typeface="Baloo Bhai 2" panose="03080502040302020200" pitchFamily="66" charset="0"/>
              </a:rPr>
              <a:t> કરેલ હશે તો આગળ બીજી </a:t>
            </a:r>
            <a:r>
              <a:rPr lang="gu-IN" sz="1400" b="1" dirty="0">
                <a:latin typeface="Baloo Bhai 2" panose="03080502040302020200" pitchFamily="66" charset="0"/>
                <a:ea typeface="Calibri" panose="020F0502020204030204" pitchFamily="34" charset="0"/>
                <a:cs typeface="Baloo Bhai 2" panose="03080502040302020200" pitchFamily="66" charset="0"/>
              </a:rPr>
              <a:t>Approval</a:t>
            </a:r>
            <a:r>
              <a:rPr lang="gu-IN" sz="1400" dirty="0">
                <a:latin typeface="Baloo Bhai 2" panose="03080502040302020200" pitchFamily="66" charset="0"/>
                <a:ea typeface="Calibri" panose="020F0502020204030204" pitchFamily="34" charset="0"/>
                <a:cs typeface="Baloo Bhai 2" panose="03080502040302020200" pitchFamily="66" charset="0"/>
              </a:rPr>
              <a:t> પ્રોસેસ કરવાની આવશે.</a:t>
            </a:r>
            <a:endParaRPr lang="en-IN" sz="10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3" name="TextBox 2">
            <a:extLst>
              <a:ext uri="{FF2B5EF4-FFF2-40B4-BE49-F238E27FC236}">
                <a16:creationId xmlns:a16="http://schemas.microsoft.com/office/drawing/2014/main" id="{744D424E-5008-FC17-9D28-A6A7C44D2C82}"/>
              </a:ext>
            </a:extLst>
          </p:cNvPr>
          <p:cNvSpPr txBox="1"/>
          <p:nvPr/>
        </p:nvSpPr>
        <p:spPr>
          <a:xfrm>
            <a:off x="3411354" y="116096"/>
            <a:ext cx="5369291" cy="800219"/>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(Payment)</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Customization in UI 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5" name="Picture 4">
            <a:extLst>
              <a:ext uri="{FF2B5EF4-FFF2-40B4-BE49-F238E27FC236}">
                <a16:creationId xmlns:a16="http://schemas.microsoft.com/office/drawing/2014/main" id="{316F6CA4-175F-5800-366B-8CDE25737006}"/>
              </a:ext>
            </a:extLst>
          </p:cNvPr>
          <p:cNvPicPr>
            <a:picLocks noChangeAspect="1"/>
          </p:cNvPicPr>
          <p:nvPr/>
        </p:nvPicPr>
        <p:blipFill>
          <a:blip r:embed="rId2"/>
          <a:stretch>
            <a:fillRect/>
          </a:stretch>
        </p:blipFill>
        <p:spPr>
          <a:xfrm>
            <a:off x="140948" y="839770"/>
            <a:ext cx="7043623" cy="4021479"/>
          </a:xfrm>
          <a:prstGeom prst="rect">
            <a:avLst/>
          </a:prstGeom>
          <a:ln w="19050">
            <a:solidFill>
              <a:srgbClr val="002060"/>
            </a:solidFill>
          </a:ln>
        </p:spPr>
      </p:pic>
      <p:pic>
        <p:nvPicPr>
          <p:cNvPr id="7" name="Picture 6">
            <a:extLst>
              <a:ext uri="{FF2B5EF4-FFF2-40B4-BE49-F238E27FC236}">
                <a16:creationId xmlns:a16="http://schemas.microsoft.com/office/drawing/2014/main" id="{3BA93BEA-558E-9478-7E63-54466A716C8C}"/>
              </a:ext>
            </a:extLst>
          </p:cNvPr>
          <p:cNvPicPr>
            <a:picLocks noChangeAspect="1"/>
          </p:cNvPicPr>
          <p:nvPr/>
        </p:nvPicPr>
        <p:blipFill>
          <a:blip r:embed="rId3"/>
          <a:stretch>
            <a:fillRect/>
          </a:stretch>
        </p:blipFill>
        <p:spPr>
          <a:xfrm>
            <a:off x="140948" y="4861249"/>
            <a:ext cx="8135305" cy="1981372"/>
          </a:xfrm>
          <a:prstGeom prst="rect">
            <a:avLst/>
          </a:prstGeom>
          <a:ln w="19050">
            <a:solidFill>
              <a:schemeClr val="tx1"/>
            </a:solidFill>
          </a:ln>
        </p:spPr>
      </p:pic>
      <p:pic>
        <p:nvPicPr>
          <p:cNvPr id="9" name="Picture 8">
            <a:extLst>
              <a:ext uri="{FF2B5EF4-FFF2-40B4-BE49-F238E27FC236}">
                <a16:creationId xmlns:a16="http://schemas.microsoft.com/office/drawing/2014/main" id="{269C08E7-C7F0-DA07-3CEC-795EB701C3E8}"/>
              </a:ext>
            </a:extLst>
          </p:cNvPr>
          <p:cNvPicPr>
            <a:picLocks noChangeAspect="1"/>
          </p:cNvPicPr>
          <p:nvPr/>
        </p:nvPicPr>
        <p:blipFill>
          <a:blip r:embed="rId4"/>
          <a:stretch>
            <a:fillRect/>
          </a:stretch>
        </p:blipFill>
        <p:spPr>
          <a:xfrm>
            <a:off x="8440340" y="4861249"/>
            <a:ext cx="3390876" cy="690465"/>
          </a:xfrm>
          <a:prstGeom prst="rect">
            <a:avLst/>
          </a:prstGeom>
          <a:ln w="19050">
            <a:solidFill>
              <a:schemeClr val="tx1"/>
            </a:solidFill>
          </a:ln>
        </p:spPr>
      </p:pic>
      <p:pic>
        <p:nvPicPr>
          <p:cNvPr id="13" name="Picture 12">
            <a:extLst>
              <a:ext uri="{FF2B5EF4-FFF2-40B4-BE49-F238E27FC236}">
                <a16:creationId xmlns:a16="http://schemas.microsoft.com/office/drawing/2014/main" id="{98D9BC36-4F7F-8A38-CB83-7094A06328B6}"/>
              </a:ext>
            </a:extLst>
          </p:cNvPr>
          <p:cNvPicPr>
            <a:picLocks noChangeAspect="1"/>
          </p:cNvPicPr>
          <p:nvPr/>
        </p:nvPicPr>
        <p:blipFill>
          <a:blip r:embed="rId5"/>
          <a:stretch>
            <a:fillRect/>
          </a:stretch>
        </p:blipFill>
        <p:spPr>
          <a:xfrm>
            <a:off x="8397174" y="5652137"/>
            <a:ext cx="3434042" cy="1009920"/>
          </a:xfrm>
          <a:prstGeom prst="rect">
            <a:avLst/>
          </a:prstGeom>
          <a:ln w="19050">
            <a:solidFill>
              <a:schemeClr val="tx1"/>
            </a:solidFill>
          </a:ln>
        </p:spPr>
      </p:pic>
      <p:sp>
        <p:nvSpPr>
          <p:cNvPr id="14" name="TextBox 13">
            <a:extLst>
              <a:ext uri="{FF2B5EF4-FFF2-40B4-BE49-F238E27FC236}">
                <a16:creationId xmlns:a16="http://schemas.microsoft.com/office/drawing/2014/main" id="{6814EF66-149E-D2D3-8BFB-08C5450583A1}"/>
              </a:ext>
            </a:extLst>
          </p:cNvPr>
          <p:cNvSpPr txBox="1"/>
          <p:nvPr/>
        </p:nvSpPr>
        <p:spPr>
          <a:xfrm>
            <a:off x="4500533" y="1083939"/>
            <a:ext cx="1181100" cy="454271"/>
          </a:xfrm>
          <a:prstGeom prst="rect">
            <a:avLst/>
          </a:prstGeom>
          <a:solidFill>
            <a:schemeClr val="accent4">
              <a:lumMod val="20000"/>
              <a:lumOff val="8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6</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175553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04D09E-4911-7109-63CF-E003CAF4F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23" y="954651"/>
            <a:ext cx="4639310" cy="2038350"/>
          </a:xfrm>
          <a:prstGeom prst="rect">
            <a:avLst/>
          </a:prstGeom>
          <a:ln>
            <a:solidFill>
              <a:srgbClr val="002060"/>
            </a:solidFill>
          </a:ln>
        </p:spPr>
      </p:pic>
      <p:sp>
        <p:nvSpPr>
          <p:cNvPr id="13" name="TextBox 9">
            <a:extLst>
              <a:ext uri="{FF2B5EF4-FFF2-40B4-BE49-F238E27FC236}">
                <a16:creationId xmlns:a16="http://schemas.microsoft.com/office/drawing/2014/main" id="{480A97F1-CFB5-C1F3-25D7-A8C7F7C7D703}"/>
              </a:ext>
            </a:extLst>
          </p:cNvPr>
          <p:cNvSpPr txBox="1"/>
          <p:nvPr/>
        </p:nvSpPr>
        <p:spPr>
          <a:xfrm>
            <a:off x="4012232" y="954651"/>
            <a:ext cx="1030201" cy="454271"/>
          </a:xfrm>
          <a:prstGeom prst="rect">
            <a:avLst/>
          </a:prstGeom>
          <a:solidFill>
            <a:schemeClr val="accent4">
              <a:lumMod val="20000"/>
              <a:lumOff val="8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Step-1</a:t>
            </a:r>
            <a:endParaRPr lang="en-IN" sz="105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5" name="Picture 14">
            <a:extLst>
              <a:ext uri="{FF2B5EF4-FFF2-40B4-BE49-F238E27FC236}">
                <a16:creationId xmlns:a16="http://schemas.microsoft.com/office/drawing/2014/main" id="{F394584C-61F9-048B-ED52-D6F599BD6E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0497" y="901639"/>
            <a:ext cx="6417254" cy="4149574"/>
          </a:xfrm>
          <a:prstGeom prst="rect">
            <a:avLst/>
          </a:prstGeom>
          <a:ln>
            <a:solidFill>
              <a:srgbClr val="002060"/>
            </a:solidFill>
          </a:ln>
        </p:spPr>
      </p:pic>
      <p:sp>
        <p:nvSpPr>
          <p:cNvPr id="18" name="TextBox 10">
            <a:extLst>
              <a:ext uri="{FF2B5EF4-FFF2-40B4-BE49-F238E27FC236}">
                <a16:creationId xmlns:a16="http://schemas.microsoft.com/office/drawing/2014/main" id="{0F5D27A1-3577-BC1D-C96F-DE25B7B3DDC2}"/>
              </a:ext>
            </a:extLst>
          </p:cNvPr>
          <p:cNvSpPr txBox="1"/>
          <p:nvPr/>
        </p:nvSpPr>
        <p:spPr>
          <a:xfrm>
            <a:off x="9705556" y="1844253"/>
            <a:ext cx="1181100" cy="460408"/>
          </a:xfrm>
          <a:prstGeom prst="rect">
            <a:avLst/>
          </a:prstGeom>
          <a:solidFill>
            <a:schemeClr val="accent4">
              <a:lumMod val="20000"/>
              <a:lumOff val="80000"/>
            </a:schemeClr>
          </a:solidFill>
          <a:ln w="19050"/>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0" name="Rectangle 19">
            <a:extLst>
              <a:ext uri="{FF2B5EF4-FFF2-40B4-BE49-F238E27FC236}">
                <a16:creationId xmlns:a16="http://schemas.microsoft.com/office/drawing/2014/main" id="{9D4E9551-96EC-36D4-4636-9DF12F5C5BD0}"/>
              </a:ext>
            </a:extLst>
          </p:cNvPr>
          <p:cNvSpPr/>
          <p:nvPr/>
        </p:nvSpPr>
        <p:spPr>
          <a:xfrm>
            <a:off x="7231224" y="1306286"/>
            <a:ext cx="2080727" cy="27991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51E0EA-4DC7-49ED-425C-089B84E19185}"/>
              </a:ext>
            </a:extLst>
          </p:cNvPr>
          <p:cNvSpPr txBox="1"/>
          <p:nvPr/>
        </p:nvSpPr>
        <p:spPr>
          <a:xfrm>
            <a:off x="5817545" y="4679801"/>
            <a:ext cx="6066504" cy="2062103"/>
          </a:xfrm>
          <a:prstGeom prst="rect">
            <a:avLst/>
          </a:prstGeom>
          <a:solidFill>
            <a:schemeClr val="accent1">
              <a:lumMod val="40000"/>
              <a:lumOff val="60000"/>
            </a:schemeClr>
          </a:solidFill>
          <a:ln>
            <a:solidFill>
              <a:srgbClr val="002060"/>
            </a:solidFill>
          </a:ln>
        </p:spPr>
        <p:txBody>
          <a:bodyPr wrap="square">
            <a:spAutoFit/>
          </a:bodyPr>
          <a:lstStyle/>
          <a:p>
            <a:pPr algn="just"/>
            <a:r>
              <a:rPr lang="en-US"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Customization </a:t>
            </a:r>
            <a:r>
              <a:rPr lang="en-IN"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en-US"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 </a:t>
            </a:r>
            <a:r>
              <a:rPr lang="gu-IN" sz="16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rPr>
              <a:t>થી ચૂકવાણા ની એન્ટ્રી કરવા માટે </a:t>
            </a:r>
            <a:endParaRPr lang="gu-IN" sz="1800" b="1" spc="-25" dirty="0">
              <a:solidFill>
                <a:srgbClr val="002060"/>
              </a:solidFill>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en-US" sz="1600" b="1" spc="-25" dirty="0">
                <a:effectLst/>
                <a:latin typeface="Baloo Bhai 2" panose="03080502040302020200" pitchFamily="66" charset="0"/>
                <a:ea typeface="Arial" panose="020B0604020202020204" pitchFamily="34" charset="0"/>
                <a:cs typeface="Baloo Bhai 2" panose="03080502040302020200" pitchFamily="66" charset="0"/>
              </a:rPr>
              <a:t>Maker ID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માં લોગીન કરવાનું રહેશે ત્યારબાદ </a:t>
            </a:r>
            <a:r>
              <a:rPr lang="en-US" sz="1600" b="1" spc="-25" dirty="0">
                <a:latin typeface="Baloo Bhai 2" panose="03080502040302020200" pitchFamily="66" charset="0"/>
                <a:ea typeface="Arial" panose="020B0604020202020204" pitchFamily="34" charset="0"/>
                <a:cs typeface="Baloo Bhai 2" panose="03080502040302020200" pitchFamily="66" charset="0"/>
              </a:rPr>
              <a:t>Expenditure → Add New</a:t>
            </a:r>
            <a:r>
              <a:rPr lang="gu-IN" sz="1600" b="1" spc="-25" dirty="0">
                <a:latin typeface="Baloo Bhai 2" panose="03080502040302020200" pitchFamily="66" charset="0"/>
                <a:ea typeface="Arial" panose="020B0604020202020204" pitchFamily="34" charset="0"/>
                <a:cs typeface="Baloo Bhai 2" panose="03080502040302020200" pitchFamily="66" charset="0"/>
              </a:rPr>
              <a:t> </a:t>
            </a:r>
            <a:r>
              <a:rPr lang="gu-IN" sz="1600" spc="-25" dirty="0">
                <a:effectLst/>
                <a:latin typeface="Baloo Bhai 2" panose="03080502040302020200" pitchFamily="66" charset="0"/>
                <a:ea typeface="Arial" panose="020B0604020202020204" pitchFamily="34" charset="0"/>
                <a:cs typeface="Baloo Bhai 2" panose="03080502040302020200" pitchFamily="66" charset="0"/>
              </a:rPr>
              <a:t>સીલેક્ટ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tep-2</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ની સ્ક્રીન ઓપન થશે જેમાં સૌપ્રથમ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ઓપ્શન પર ક્લિક કરવાનું રહેશે.</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tep-3</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ની ક્લિક કરતા તમામ સ્કીમ દેખાશે જેમાંથી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GJ209-</a:t>
            </a:r>
            <a:r>
              <a:rPr lang="en-US" sz="1500" b="1" dirty="0">
                <a:effectLst/>
                <a:latin typeface="Baloo Bhai 2" panose="03080502040302020200" pitchFamily="66" charset="0"/>
                <a:ea typeface="Arial" panose="020B0604020202020204" pitchFamily="34" charset="0"/>
                <a:cs typeface="Baloo Bhai 2" panose="03080502040302020200" pitchFamily="66" charset="0"/>
              </a:rPr>
              <a:t>GUJ SAMAGRA SHIKSHA(EDN 68)(EDN 113)3667</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સ્કીમ સીલેક્ટ કરવાની રહેશે.</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17" name="Picture 16">
            <a:extLst>
              <a:ext uri="{FF2B5EF4-FFF2-40B4-BE49-F238E27FC236}">
                <a16:creationId xmlns:a16="http://schemas.microsoft.com/office/drawing/2014/main" id="{5EA87EBF-5E28-E1A0-B847-A99B9E4D6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090" y="3112393"/>
            <a:ext cx="5363249" cy="3267180"/>
          </a:xfrm>
          <a:prstGeom prst="rect">
            <a:avLst/>
          </a:prstGeom>
          <a:ln>
            <a:solidFill>
              <a:srgbClr val="002060"/>
            </a:solidFill>
          </a:ln>
        </p:spPr>
      </p:pic>
      <p:sp>
        <p:nvSpPr>
          <p:cNvPr id="19" name="TextBox 10">
            <a:extLst>
              <a:ext uri="{FF2B5EF4-FFF2-40B4-BE49-F238E27FC236}">
                <a16:creationId xmlns:a16="http://schemas.microsoft.com/office/drawing/2014/main" id="{2CD6D39B-D9D0-0A7B-8D04-EF1608C04764}"/>
              </a:ext>
            </a:extLst>
          </p:cNvPr>
          <p:cNvSpPr txBox="1"/>
          <p:nvPr/>
        </p:nvSpPr>
        <p:spPr>
          <a:xfrm>
            <a:off x="4012232" y="3101369"/>
            <a:ext cx="1181100" cy="454271"/>
          </a:xfrm>
          <a:prstGeom prst="rect">
            <a:avLst/>
          </a:prstGeom>
          <a:solidFill>
            <a:schemeClr val="accent4">
              <a:lumMod val="20000"/>
              <a:lumOff val="8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 name="TextBox 1">
            <a:extLst>
              <a:ext uri="{FF2B5EF4-FFF2-40B4-BE49-F238E27FC236}">
                <a16:creationId xmlns:a16="http://schemas.microsoft.com/office/drawing/2014/main" id="{13931117-DF59-6311-F21F-61850796EC94}"/>
              </a:ext>
            </a:extLst>
          </p:cNvPr>
          <p:cNvSpPr txBox="1"/>
          <p:nvPr/>
        </p:nvSpPr>
        <p:spPr>
          <a:xfrm>
            <a:off x="2909234" y="100446"/>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5</a:t>
            </a:r>
            <a:r>
              <a:rPr lang="en-US" sz="2800" b="1" u="sng" spc="-25" dirty="0">
                <a:solidFill>
                  <a:srgbClr val="7030A0"/>
                </a:solidFill>
                <a:latin typeface="Baloo Bhai 2" panose="03080502040302020200" pitchFamily="66" charset="0"/>
                <a:cs typeface="Baloo Bhai 2" panose="03080502040302020200" pitchFamily="66" charset="0"/>
              </a:rPr>
              <a:t>- Expenditure </a:t>
            </a:r>
            <a:r>
              <a:rPr lang="gu-IN" sz="2800" b="1" u="sng" spc="-25" dirty="0">
                <a:solidFill>
                  <a:srgbClr val="7030A0"/>
                </a:solidFill>
                <a:latin typeface="Baloo Bhai 2" panose="03080502040302020200" pitchFamily="66" charset="0"/>
                <a:cs typeface="Baloo Bhai 2" panose="03080502040302020200" pitchFamily="66" charset="0"/>
              </a:rPr>
              <a:t>(Payment)</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2,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Customization Using Excel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Tree>
    <p:extLst>
      <p:ext uri="{BB962C8B-B14F-4D97-AF65-F5344CB8AC3E}">
        <p14:creationId xmlns:p14="http://schemas.microsoft.com/office/powerpoint/2010/main" val="2953305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8A0532-B01B-AFC3-132A-CB4910CF1E1D}"/>
              </a:ext>
            </a:extLst>
          </p:cNvPr>
          <p:cNvPicPr>
            <a:picLocks noChangeAspect="1"/>
          </p:cNvPicPr>
          <p:nvPr/>
        </p:nvPicPr>
        <p:blipFill>
          <a:blip r:embed="rId2"/>
          <a:stretch>
            <a:fillRect/>
          </a:stretch>
        </p:blipFill>
        <p:spPr>
          <a:xfrm>
            <a:off x="149418" y="832340"/>
            <a:ext cx="6428793" cy="3879619"/>
          </a:xfrm>
          <a:prstGeom prst="rect">
            <a:avLst/>
          </a:prstGeom>
          <a:ln w="19050">
            <a:solidFill>
              <a:srgbClr val="002060"/>
            </a:solidFill>
          </a:ln>
        </p:spPr>
      </p:pic>
      <p:sp>
        <p:nvSpPr>
          <p:cNvPr id="3" name="TextBox 2">
            <a:extLst>
              <a:ext uri="{FF2B5EF4-FFF2-40B4-BE49-F238E27FC236}">
                <a16:creationId xmlns:a16="http://schemas.microsoft.com/office/drawing/2014/main" id="{9B078A8E-E0B0-642B-F6FE-86C4255D7991}"/>
              </a:ext>
            </a:extLst>
          </p:cNvPr>
          <p:cNvSpPr txBox="1"/>
          <p:nvPr/>
        </p:nvSpPr>
        <p:spPr>
          <a:xfrm>
            <a:off x="3187689" y="128438"/>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(Payment)</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2,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Customization Using Excel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
        <p:nvSpPr>
          <p:cNvPr id="4" name="TextBox 10">
            <a:extLst>
              <a:ext uri="{FF2B5EF4-FFF2-40B4-BE49-F238E27FC236}">
                <a16:creationId xmlns:a16="http://schemas.microsoft.com/office/drawing/2014/main" id="{51D9ED27-A067-AC67-ED44-46102572BBC8}"/>
              </a:ext>
            </a:extLst>
          </p:cNvPr>
          <p:cNvSpPr txBox="1"/>
          <p:nvPr/>
        </p:nvSpPr>
        <p:spPr>
          <a:xfrm>
            <a:off x="4370613" y="2680307"/>
            <a:ext cx="1181100" cy="454271"/>
          </a:xfrm>
          <a:prstGeom prst="rect">
            <a:avLst/>
          </a:prstGeom>
          <a:solidFill>
            <a:schemeClr val="accent4">
              <a:lumMod val="20000"/>
              <a:lumOff val="8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6" name="Picture 5">
            <a:extLst>
              <a:ext uri="{FF2B5EF4-FFF2-40B4-BE49-F238E27FC236}">
                <a16:creationId xmlns:a16="http://schemas.microsoft.com/office/drawing/2014/main" id="{4EBF58BA-749A-EEC8-A1C9-82285B9D8306}"/>
              </a:ext>
            </a:extLst>
          </p:cNvPr>
          <p:cNvPicPr>
            <a:picLocks noChangeAspect="1"/>
          </p:cNvPicPr>
          <p:nvPr/>
        </p:nvPicPr>
        <p:blipFill>
          <a:blip r:embed="rId3"/>
          <a:stretch>
            <a:fillRect/>
          </a:stretch>
        </p:blipFill>
        <p:spPr>
          <a:xfrm>
            <a:off x="6294511" y="2363065"/>
            <a:ext cx="5816623" cy="4226538"/>
          </a:xfrm>
          <a:prstGeom prst="rect">
            <a:avLst/>
          </a:prstGeom>
          <a:ln w="19050">
            <a:solidFill>
              <a:srgbClr val="002060"/>
            </a:solidFill>
          </a:ln>
        </p:spPr>
      </p:pic>
      <p:sp>
        <p:nvSpPr>
          <p:cNvPr id="7" name="TextBox 10">
            <a:extLst>
              <a:ext uri="{FF2B5EF4-FFF2-40B4-BE49-F238E27FC236}">
                <a16:creationId xmlns:a16="http://schemas.microsoft.com/office/drawing/2014/main" id="{0CBEDB80-4BC4-84F7-FD1E-C4AA72B0BD53}"/>
              </a:ext>
            </a:extLst>
          </p:cNvPr>
          <p:cNvSpPr txBox="1"/>
          <p:nvPr/>
        </p:nvSpPr>
        <p:spPr>
          <a:xfrm>
            <a:off x="10615903" y="3673717"/>
            <a:ext cx="1181100" cy="454271"/>
          </a:xfrm>
          <a:prstGeom prst="rect">
            <a:avLst/>
          </a:prstGeom>
          <a:solidFill>
            <a:schemeClr val="accent4">
              <a:lumMod val="20000"/>
              <a:lumOff val="8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5</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8" name="TextBox 7">
            <a:extLst>
              <a:ext uri="{FF2B5EF4-FFF2-40B4-BE49-F238E27FC236}">
                <a16:creationId xmlns:a16="http://schemas.microsoft.com/office/drawing/2014/main" id="{7CFDEDAA-2C51-81D2-ED1F-9D9796C9922B}"/>
              </a:ext>
            </a:extLst>
          </p:cNvPr>
          <p:cNvSpPr txBox="1"/>
          <p:nvPr/>
        </p:nvSpPr>
        <p:spPr>
          <a:xfrm>
            <a:off x="6708840" y="992814"/>
            <a:ext cx="5333742" cy="1246495"/>
          </a:xfrm>
          <a:prstGeom prst="rect">
            <a:avLst/>
          </a:prstGeom>
          <a:solidFill>
            <a:schemeClr val="accent1">
              <a:lumMod val="40000"/>
              <a:lumOff val="60000"/>
            </a:schemeClr>
          </a:solidFill>
          <a:ln>
            <a:solidFill>
              <a:srgbClr val="002060"/>
            </a:solidFill>
          </a:ln>
        </p:spPr>
        <p:txBody>
          <a:bodyPr wrap="square">
            <a:spAutoFit/>
          </a:bodyPr>
          <a:lstStyle/>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a:t>
            </a:r>
            <a:r>
              <a:rPr lang="en-US" sz="1500" b="1" dirty="0">
                <a:effectLst/>
                <a:latin typeface="Baloo Bhai 2" panose="03080502040302020200" pitchFamily="66" charset="0"/>
                <a:ea typeface="Arial" panose="020B0604020202020204" pitchFamily="34" charset="0"/>
                <a:cs typeface="Baloo Bhai 2" panose="03080502040302020200" pitchFamily="66" charset="0"/>
              </a:rPr>
              <a:t>tep-3</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Arial" panose="020B0604020202020204" pitchFamily="34" charset="0"/>
                <a:cs typeface="Baloo Bhai 2" panose="03080502040302020200" pitchFamily="66" charset="0"/>
              </a:rPr>
              <a:t>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Scheme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ની ક્લિક કરતા તમામ સ્કીમ દેખાશે જેમાંથી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GJ209-</a:t>
            </a:r>
            <a:r>
              <a:rPr lang="en-US" sz="1500" b="1" dirty="0">
                <a:effectLst/>
                <a:latin typeface="Baloo Bhai 2" panose="03080502040302020200" pitchFamily="66" charset="0"/>
                <a:ea typeface="Arial" panose="020B0604020202020204" pitchFamily="34" charset="0"/>
                <a:cs typeface="Baloo Bhai 2" panose="03080502040302020200" pitchFamily="66" charset="0"/>
              </a:rPr>
              <a:t>GUJ SAMAGRA SHIKSHA(EDN 68)(EDN 113)3667</a:t>
            </a:r>
            <a:r>
              <a:rPr lang="gu-IN" sz="1500" dirty="0">
                <a:effectLst/>
                <a:latin typeface="Baloo Bhai 2" panose="03080502040302020200" pitchFamily="66" charset="0"/>
                <a:ea typeface="Arial" panose="020B0604020202020204" pitchFamily="34" charset="0"/>
                <a:cs typeface="Baloo Bhai 2" panose="03080502040302020200" pitchFamily="66" charset="0"/>
              </a:rPr>
              <a:t> સ્કીમ સીલેક્ટ કર્યા બાદ.</a:t>
            </a: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Step-4</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latin typeface="Baloo Bhai 2" panose="03080502040302020200" pitchFamily="66" charset="0"/>
                <a:ea typeface="Arial" panose="020B0604020202020204" pitchFamily="34" charset="0"/>
                <a:cs typeface="Baloo Bhai 2" panose="03080502040302020200" pitchFamily="66" charset="0"/>
              </a:rPr>
              <a:t>Customization Name </a:t>
            </a:r>
            <a:r>
              <a:rPr lang="gu-IN" sz="1500" dirty="0">
                <a:latin typeface="Baloo Bhai 2" panose="03080502040302020200" pitchFamily="66" charset="0"/>
                <a:ea typeface="Arial" panose="020B0604020202020204" pitchFamily="34" charset="0"/>
                <a:cs typeface="Baloo Bhai 2" panose="03080502040302020200" pitchFamily="66" charset="0"/>
              </a:rPr>
              <a:t>અંદર </a:t>
            </a:r>
            <a:r>
              <a:rPr lang="gu-IN" sz="1500" b="1" dirty="0">
                <a:latin typeface="Baloo Bhai 2" panose="03080502040302020200" pitchFamily="66" charset="0"/>
                <a:ea typeface="Arial" panose="020B0604020202020204" pitchFamily="34" charset="0"/>
                <a:cs typeface="Baloo Bhai 2" panose="03080502040302020200" pitchFamily="66" charset="0"/>
              </a:rPr>
              <a:t>Excel</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થી બનાવેલ તમામ ગ્રુપ દેખાશે. તે ગ્રુપ ના નામ પર ક્લિક કરી સીલેક્ટ કરવાનું રહેશે. </a:t>
            </a:r>
            <a:endParaRPr lang="en-IN"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9" name="TextBox 8">
            <a:extLst>
              <a:ext uri="{FF2B5EF4-FFF2-40B4-BE49-F238E27FC236}">
                <a16:creationId xmlns:a16="http://schemas.microsoft.com/office/drawing/2014/main" id="{CEF0AD2F-D773-4117-4376-190FD8934BB3}"/>
              </a:ext>
            </a:extLst>
          </p:cNvPr>
          <p:cNvSpPr txBox="1"/>
          <p:nvPr/>
        </p:nvSpPr>
        <p:spPr>
          <a:xfrm>
            <a:off x="279377" y="4796701"/>
            <a:ext cx="5816623" cy="1708160"/>
          </a:xfrm>
          <a:prstGeom prst="rect">
            <a:avLst/>
          </a:prstGeom>
          <a:solidFill>
            <a:schemeClr val="accent1">
              <a:lumMod val="40000"/>
              <a:lumOff val="60000"/>
            </a:schemeClr>
          </a:solidFill>
          <a:ln>
            <a:solidFill>
              <a:srgbClr val="002060"/>
            </a:solidFill>
          </a:ln>
        </p:spPr>
        <p:txBody>
          <a:bodyPr wrap="square">
            <a:spAutoFit/>
          </a:bodyPr>
          <a:lstStyle/>
          <a:p>
            <a:pPr algn="just"/>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Step-5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ના સ્ક્રીન શૉટ મુજબનું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Page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ખુલશે ત્યારે તેમાં દર્શાવેલ વિગત ભરવાની રહેશે.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sz="1500" spc="-25" dirty="0">
                <a:effectLst/>
                <a:latin typeface="Baloo Bhai 2" panose="03080502040302020200" pitchFamily="66" charset="0"/>
                <a:ea typeface="Arial" panose="020B0604020202020204" pitchFamily="34" charset="0"/>
                <a:cs typeface="Baloo Bhai 2" panose="03080502040302020200" pitchFamily="66" charset="0"/>
              </a:rPr>
              <a:t>-</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Letter/office order no</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જે અંગેનો ખર્ચ કરવાનો હોય તે અંગે ટૂંકમાં લખવું </a:t>
            </a:r>
            <a:r>
              <a:rPr lang="gu-IN" sz="1500" spc="-25" dirty="0">
                <a:latin typeface="Baloo Bhai 2" panose="03080502040302020200" pitchFamily="66" charset="0"/>
                <a:ea typeface="Arial" panose="020B0604020202020204" pitchFamily="34" charset="0"/>
                <a:cs typeface="Baloo Bhai 2" panose="03080502040302020200" pitchFamily="66" charset="0"/>
              </a:rPr>
              <a:t>)</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Letter/office Date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ખર્ચ બુકની તારીખ</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Actual Transaction Date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ખરેખર ખર્ચ બુકની તારીખ</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Expenditure Amount</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ખર્ચ બુકની કુલ રકમ</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en-US" sz="1500"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Narration</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જે અન્વયેનો ખર્ચ કરવાનો હોય તેની ટૂંકમાં વિગત લખવી</a:t>
            </a:r>
            <a:r>
              <a:rPr lang="en-US" sz="1500" spc="-25" dirty="0">
                <a:effectLst/>
                <a:latin typeface="Baloo Bhai 2" panose="03080502040302020200" pitchFamily="66" charset="0"/>
                <a:ea typeface="Arial" panose="020B0604020202020204" pitchFamily="34" charset="0"/>
                <a:cs typeface="Baloo Bhai 2" panose="03080502040302020200" pitchFamily="66" charset="0"/>
              </a:rPr>
              <a: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algn="just"/>
            <a:r>
              <a:rPr lang="gu-IN" sz="1500" spc="-25" dirty="0">
                <a:effectLst/>
                <a:latin typeface="Baloo Bhai 2" panose="03080502040302020200" pitchFamily="66" charset="0"/>
                <a:ea typeface="Arial" panose="020B0604020202020204" pitchFamily="34" charset="0"/>
                <a:cs typeface="Baloo Bhai 2" panose="03080502040302020200" pitchFamily="66" charset="0"/>
              </a:rPr>
              <a:t>ત્યાર બાદ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Pre-Processing</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verification</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કરવું</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5" name="Rectangle 4">
            <a:extLst>
              <a:ext uri="{FF2B5EF4-FFF2-40B4-BE49-F238E27FC236}">
                <a16:creationId xmlns:a16="http://schemas.microsoft.com/office/drawing/2014/main" id="{341ECA6A-6AA1-02D1-78EB-70A45CBFAF3E}"/>
              </a:ext>
            </a:extLst>
          </p:cNvPr>
          <p:cNvSpPr/>
          <p:nvPr/>
        </p:nvSpPr>
        <p:spPr>
          <a:xfrm>
            <a:off x="3904448" y="1294082"/>
            <a:ext cx="932330" cy="846530"/>
          </a:xfrm>
          <a:prstGeom prst="rect">
            <a:avLst/>
          </a:prstGeom>
          <a:solidFill>
            <a:srgbClr val="FFFF00"/>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sz="1000" b="1" dirty="0">
                <a:solidFill>
                  <a:srgbClr val="FF0000"/>
                </a:solidFill>
                <a:latin typeface="Baloo Bhai 2" panose="03080502040302020200" pitchFamily="66" charset="0"/>
                <a:cs typeface="Baloo Bhai 2" panose="03080502040302020200" pitchFamily="66" charset="0"/>
              </a:rPr>
              <a:t>અહીંથી આપે બનાવેલ ગ્રુપના નામ દેખાશે જેને સિલેક્ટ કરવાના રહેશે </a:t>
            </a:r>
            <a:endParaRPr lang="en-US" sz="1000" b="1" dirty="0">
              <a:solidFill>
                <a:srgbClr val="FF0000"/>
              </a:solidFill>
              <a:latin typeface="Baloo Bhai 2" panose="03080502040302020200" pitchFamily="66" charset="0"/>
              <a:cs typeface="Baloo Bhai 2" panose="03080502040302020200" pitchFamily="66" charset="0"/>
            </a:endParaRPr>
          </a:p>
        </p:txBody>
      </p:sp>
      <p:cxnSp>
        <p:nvCxnSpPr>
          <p:cNvPr id="10" name="Straight Arrow Connector 9">
            <a:extLst>
              <a:ext uri="{FF2B5EF4-FFF2-40B4-BE49-F238E27FC236}">
                <a16:creationId xmlns:a16="http://schemas.microsoft.com/office/drawing/2014/main" id="{04FD14F8-004C-9488-0FC8-A1893B0F5A82}"/>
              </a:ext>
            </a:extLst>
          </p:cNvPr>
          <p:cNvCxnSpPr>
            <a:cxnSpLocks/>
          </p:cNvCxnSpPr>
          <p:nvPr/>
        </p:nvCxnSpPr>
        <p:spPr>
          <a:xfrm flipV="1">
            <a:off x="4672040" y="1947970"/>
            <a:ext cx="329476" cy="870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951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774335-1FCA-CE61-4775-E0A34A5F3B2A}"/>
              </a:ext>
            </a:extLst>
          </p:cNvPr>
          <p:cNvSpPr txBox="1"/>
          <p:nvPr/>
        </p:nvSpPr>
        <p:spPr>
          <a:xfrm>
            <a:off x="3187689" y="8462"/>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 </a:t>
            </a:r>
            <a:r>
              <a:rPr lang="gu-IN" sz="2800" b="1" u="sng" spc="-25" dirty="0">
                <a:solidFill>
                  <a:srgbClr val="7030A0"/>
                </a:solidFill>
                <a:latin typeface="Baloo Bhai 2" panose="03080502040302020200" pitchFamily="66" charset="0"/>
                <a:cs typeface="Baloo Bhai 2" panose="03080502040302020200" pitchFamily="66" charset="0"/>
              </a:rPr>
              <a:t>(Payment)</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2,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Expenditure Book in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Customization Using Excel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
        <p:nvSpPr>
          <p:cNvPr id="3" name="TextBox 2">
            <a:extLst>
              <a:ext uri="{FF2B5EF4-FFF2-40B4-BE49-F238E27FC236}">
                <a16:creationId xmlns:a16="http://schemas.microsoft.com/office/drawing/2014/main" id="{0899EB0D-712A-7341-743D-A477EDB3187C}"/>
              </a:ext>
            </a:extLst>
          </p:cNvPr>
          <p:cNvSpPr txBox="1"/>
          <p:nvPr/>
        </p:nvSpPr>
        <p:spPr>
          <a:xfrm>
            <a:off x="7012809" y="898328"/>
            <a:ext cx="4929766" cy="4247317"/>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Step-5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મુજબ</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Pre-Processing</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verification</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કરતા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Step-6</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મુજબ કરેલ એન્ટ્રી ની માહિતી સીસ્ટમ જાતે જ ચેક કરવા માટે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Processing</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પ્રક્રિયા કરશે.</a:t>
            </a:r>
          </a:p>
          <a:p>
            <a:pPr marL="285750" indent="-285750" algn="just">
              <a:buFont typeface="Arial" panose="020B0604020202020204" pitchFamily="34" charset="0"/>
              <a:buChar char="•"/>
            </a:pP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જો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Upload(અપલોડ)</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કરેલ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Excel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ની અંદર ટોટલ કે મેન્યુઅલ ભરેલ માહિતી માં જો કોઈ  ફેરફાર કે ભૂલ થયેલ હશે તો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Step-7</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મુજબ ત્યાં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Error</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આવશે. </a:t>
            </a:r>
          </a:p>
          <a:p>
            <a:pPr marL="285750" indent="-285750" algn="just">
              <a:buFont typeface="Arial" panose="020B0604020202020204" pitchFamily="34" charset="0"/>
              <a:buChar char="•"/>
            </a:pPr>
            <a:r>
              <a:rPr lang="gu-IN" sz="1500" spc="-25" dirty="0">
                <a:latin typeface="Baloo Bhai 2" panose="03080502040302020200" pitchFamily="66" charset="0"/>
                <a:ea typeface="Arial" panose="020B0604020202020204" pitchFamily="34" charset="0"/>
                <a:cs typeface="Baloo Bhai 2" panose="03080502040302020200" pitchFamily="66" charset="0"/>
              </a:rPr>
              <a:t>આથી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Error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આવેલ</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Excel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ફાઈલ ને પહેલા</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Step-7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માં બતાવ્યા મુજબ ત્યાંથી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Download (ડાઉનલોડ)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કરવાની રહેશે , જે નીચે બતાવ્યા મુજબ ફાઈલ માં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Error</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નો પ્રકાર જોઈ શકાશે.જેને ચકાસી સુધારો કરી , તે ફાઈલ ને ફરીથી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Upload (અપલોડ)</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કરવાની રહેશે.</a:t>
            </a:r>
            <a:endParaRPr lang="en-US" sz="1500" spc="-25" dirty="0">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હવે ફરીથી ફાઈલ ને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Upload (અપલોડ)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કરતા જો બધી માહિતી બરાબર હશે તો</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Step-8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મુજબ જોવા મળશે.</a:t>
            </a:r>
          </a:p>
          <a:p>
            <a:pPr marL="285750" indent="-285750" algn="just">
              <a:buFont typeface="Arial" panose="020B0604020202020204" pitchFamily="34" charset="0"/>
              <a:buChar char="•"/>
            </a:pP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ત્યારબાદ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Process</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and</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Save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કરવું.</a:t>
            </a:r>
          </a:p>
          <a:p>
            <a:pPr marL="285750" indent="-285750" algn="just">
              <a:buFont typeface="Arial" panose="020B0604020202020204" pitchFamily="34" charset="0"/>
              <a:buChar char="•"/>
            </a:pP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જયારે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Process</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and</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Save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બટન પર કિલક કરશો એટલે આપની એન્ટ્રી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Approval</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માટે ચેકર ના આઈડી માં જશે.</a:t>
            </a:r>
          </a:p>
          <a:p>
            <a:pPr marL="285750" indent="-285750" algn="just">
              <a:buFont typeface="Arial" panose="020B0604020202020204" pitchFamily="34" charset="0"/>
              <a:buChar char="•"/>
            </a:pPr>
            <a:r>
              <a:rPr lang="gu-IN" sz="1500" spc="-25" dirty="0">
                <a:latin typeface="Baloo Bhai 2" panose="03080502040302020200" pitchFamily="66" charset="0"/>
                <a:ea typeface="Arial" panose="020B0604020202020204" pitchFamily="34" charset="0"/>
                <a:cs typeface="Baloo Bhai 2" panose="03080502040302020200" pitchFamily="66" charset="0"/>
              </a:rPr>
              <a:t>ત્યારબાદ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પછી તેને ફાઇનલ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Approved</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કરવા માટે ચેકર આઇડીથી કરવાની પ્રોસેસ આગળના ભાગ મુજબ કરવાની રહશે. </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6" name="Picture 5">
            <a:extLst>
              <a:ext uri="{FF2B5EF4-FFF2-40B4-BE49-F238E27FC236}">
                <a16:creationId xmlns:a16="http://schemas.microsoft.com/office/drawing/2014/main" id="{ECC9B14F-CD71-E816-1FBD-B8166F1F1B58}"/>
              </a:ext>
            </a:extLst>
          </p:cNvPr>
          <p:cNvPicPr>
            <a:picLocks noChangeAspect="1"/>
          </p:cNvPicPr>
          <p:nvPr/>
        </p:nvPicPr>
        <p:blipFill>
          <a:blip r:embed="rId2"/>
          <a:stretch>
            <a:fillRect/>
          </a:stretch>
        </p:blipFill>
        <p:spPr>
          <a:xfrm>
            <a:off x="626049" y="1026584"/>
            <a:ext cx="2712639" cy="1316191"/>
          </a:xfrm>
          <a:prstGeom prst="rect">
            <a:avLst/>
          </a:prstGeom>
          <a:ln w="19050">
            <a:solidFill>
              <a:srgbClr val="002060"/>
            </a:solidFill>
          </a:ln>
        </p:spPr>
      </p:pic>
      <p:pic>
        <p:nvPicPr>
          <p:cNvPr id="8" name="Picture 7">
            <a:extLst>
              <a:ext uri="{FF2B5EF4-FFF2-40B4-BE49-F238E27FC236}">
                <a16:creationId xmlns:a16="http://schemas.microsoft.com/office/drawing/2014/main" id="{5DD732A5-9F08-7EE2-B13D-39BAE169AB7E}"/>
              </a:ext>
            </a:extLst>
          </p:cNvPr>
          <p:cNvPicPr>
            <a:picLocks noChangeAspect="1"/>
          </p:cNvPicPr>
          <p:nvPr/>
        </p:nvPicPr>
        <p:blipFill>
          <a:blip r:embed="rId3"/>
          <a:stretch>
            <a:fillRect/>
          </a:stretch>
        </p:blipFill>
        <p:spPr>
          <a:xfrm>
            <a:off x="3541059" y="958188"/>
            <a:ext cx="3115252" cy="1379889"/>
          </a:xfrm>
          <a:prstGeom prst="rect">
            <a:avLst/>
          </a:prstGeom>
          <a:ln w="19050">
            <a:solidFill>
              <a:schemeClr val="tx1"/>
            </a:solidFill>
          </a:ln>
        </p:spPr>
      </p:pic>
      <p:pic>
        <p:nvPicPr>
          <p:cNvPr id="10" name="Picture 9">
            <a:extLst>
              <a:ext uri="{FF2B5EF4-FFF2-40B4-BE49-F238E27FC236}">
                <a16:creationId xmlns:a16="http://schemas.microsoft.com/office/drawing/2014/main" id="{A7FBC058-72B7-2955-E326-BFA7AFD37F7E}"/>
              </a:ext>
            </a:extLst>
          </p:cNvPr>
          <p:cNvPicPr>
            <a:picLocks noChangeAspect="1"/>
          </p:cNvPicPr>
          <p:nvPr/>
        </p:nvPicPr>
        <p:blipFill>
          <a:blip r:embed="rId4"/>
          <a:stretch>
            <a:fillRect/>
          </a:stretch>
        </p:blipFill>
        <p:spPr>
          <a:xfrm>
            <a:off x="57099" y="2407701"/>
            <a:ext cx="6765740" cy="1804800"/>
          </a:xfrm>
          <a:prstGeom prst="rect">
            <a:avLst/>
          </a:prstGeom>
          <a:ln w="19050">
            <a:solidFill>
              <a:schemeClr val="tx1"/>
            </a:solidFill>
          </a:ln>
        </p:spPr>
      </p:pic>
      <p:pic>
        <p:nvPicPr>
          <p:cNvPr id="11" name="Picture 10">
            <a:extLst>
              <a:ext uri="{FF2B5EF4-FFF2-40B4-BE49-F238E27FC236}">
                <a16:creationId xmlns:a16="http://schemas.microsoft.com/office/drawing/2014/main" id="{73E875CA-27C4-8CAF-4790-ACDE1761B2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17" y="4340514"/>
            <a:ext cx="6686704" cy="876300"/>
          </a:xfrm>
          <a:prstGeom prst="rect">
            <a:avLst/>
          </a:prstGeom>
          <a:ln w="19050">
            <a:solidFill>
              <a:schemeClr val="tx1"/>
            </a:solidFill>
          </a:ln>
        </p:spPr>
      </p:pic>
      <p:sp>
        <p:nvSpPr>
          <p:cNvPr id="12" name="TextBox 10">
            <a:extLst>
              <a:ext uri="{FF2B5EF4-FFF2-40B4-BE49-F238E27FC236}">
                <a16:creationId xmlns:a16="http://schemas.microsoft.com/office/drawing/2014/main" id="{A2F6A6B6-77D6-CB2C-651B-7CFB71142C50}"/>
              </a:ext>
            </a:extLst>
          </p:cNvPr>
          <p:cNvSpPr txBox="1"/>
          <p:nvPr/>
        </p:nvSpPr>
        <p:spPr>
          <a:xfrm>
            <a:off x="1792578" y="1128517"/>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Step-5</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3" name="TextBox 10">
            <a:extLst>
              <a:ext uri="{FF2B5EF4-FFF2-40B4-BE49-F238E27FC236}">
                <a16:creationId xmlns:a16="http://schemas.microsoft.com/office/drawing/2014/main" id="{3AB3D30E-45D2-F9A7-F66F-3B5934A9ABD7}"/>
              </a:ext>
            </a:extLst>
          </p:cNvPr>
          <p:cNvSpPr txBox="1"/>
          <p:nvPr/>
        </p:nvSpPr>
        <p:spPr>
          <a:xfrm>
            <a:off x="5189236" y="1336687"/>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6</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4" name="TextBox 10">
            <a:extLst>
              <a:ext uri="{FF2B5EF4-FFF2-40B4-BE49-F238E27FC236}">
                <a16:creationId xmlns:a16="http://schemas.microsoft.com/office/drawing/2014/main" id="{1CC121E0-14CC-8541-8EE0-B31316E878C5}"/>
              </a:ext>
            </a:extLst>
          </p:cNvPr>
          <p:cNvSpPr txBox="1"/>
          <p:nvPr/>
        </p:nvSpPr>
        <p:spPr>
          <a:xfrm>
            <a:off x="5189236" y="2504204"/>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7</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5" name="TextBox 10">
            <a:extLst>
              <a:ext uri="{FF2B5EF4-FFF2-40B4-BE49-F238E27FC236}">
                <a16:creationId xmlns:a16="http://schemas.microsoft.com/office/drawing/2014/main" id="{E92818C3-17E7-765C-4731-3501D4092BA6}"/>
              </a:ext>
            </a:extLst>
          </p:cNvPr>
          <p:cNvSpPr txBox="1"/>
          <p:nvPr/>
        </p:nvSpPr>
        <p:spPr>
          <a:xfrm>
            <a:off x="4108603" y="4094401"/>
            <a:ext cx="2739060" cy="255599"/>
          </a:xfrm>
          <a:prstGeom prst="rect">
            <a:avLst/>
          </a:prstGeom>
          <a:solidFill>
            <a:srgbClr val="FFFF00"/>
          </a:solidFill>
          <a:ln w="28575">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gu-IN" sz="11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Error વાળી ફાઈલ જેમાં પાછળ Error વા મળશે.</a:t>
            </a:r>
            <a:endParaRPr lang="en-IN" sz="1100"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6" name="Rectangle 15">
            <a:extLst>
              <a:ext uri="{FF2B5EF4-FFF2-40B4-BE49-F238E27FC236}">
                <a16:creationId xmlns:a16="http://schemas.microsoft.com/office/drawing/2014/main" id="{76C33EC1-4BBE-DE5B-103B-A1A6B67F18DD}"/>
              </a:ext>
            </a:extLst>
          </p:cNvPr>
          <p:cNvSpPr/>
          <p:nvPr/>
        </p:nvSpPr>
        <p:spPr>
          <a:xfrm>
            <a:off x="3236259" y="2939512"/>
            <a:ext cx="367553" cy="17033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0">
            <a:extLst>
              <a:ext uri="{FF2B5EF4-FFF2-40B4-BE49-F238E27FC236}">
                <a16:creationId xmlns:a16="http://schemas.microsoft.com/office/drawing/2014/main" id="{9FEDE67E-8210-3694-1A07-B9799EBCFAC9}"/>
              </a:ext>
            </a:extLst>
          </p:cNvPr>
          <p:cNvSpPr txBox="1"/>
          <p:nvPr/>
        </p:nvSpPr>
        <p:spPr>
          <a:xfrm>
            <a:off x="4294109" y="3013356"/>
            <a:ext cx="2457961" cy="192972"/>
          </a:xfrm>
          <a:prstGeom prst="rect">
            <a:avLst/>
          </a:prstGeom>
          <a:solidFill>
            <a:srgbClr val="FFFF00"/>
          </a:solidFill>
          <a:ln w="28575">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gu-IN" sz="1000" b="1" kern="12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rPr>
              <a:t>અહીંથી Error વાળી ફાઈલ ડાઉનલોડ કરી શકાશે </a:t>
            </a:r>
            <a:endParaRPr lang="en-IN" sz="1000" kern="100" dirty="0">
              <a:solidFill>
                <a:srgbClr val="FF0000"/>
              </a:solidFill>
              <a:effectLst/>
              <a:latin typeface="Baloo Bhai 2" panose="03080502040302020200" pitchFamily="66" charset="0"/>
              <a:ea typeface="Calibri" panose="020F0502020204030204" pitchFamily="34" charset="0"/>
              <a:cs typeface="Baloo Bhai 2" panose="03080502040302020200" pitchFamily="66" charset="0"/>
            </a:endParaRPr>
          </a:p>
        </p:txBody>
      </p:sp>
      <p:cxnSp>
        <p:nvCxnSpPr>
          <p:cNvPr id="19" name="Straight Arrow Connector 18">
            <a:extLst>
              <a:ext uri="{FF2B5EF4-FFF2-40B4-BE49-F238E27FC236}">
                <a16:creationId xmlns:a16="http://schemas.microsoft.com/office/drawing/2014/main" id="{9039DE00-C0F5-490E-158F-10373ADA8266}"/>
              </a:ext>
            </a:extLst>
          </p:cNvPr>
          <p:cNvCxnSpPr>
            <a:cxnSpLocks/>
          </p:cNvCxnSpPr>
          <p:nvPr/>
        </p:nvCxnSpPr>
        <p:spPr>
          <a:xfrm flipH="1" flipV="1">
            <a:off x="3603812" y="3077011"/>
            <a:ext cx="690298" cy="316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3C5F8E0-9D9E-6759-C9D9-72117F9B8E36}"/>
              </a:ext>
            </a:extLst>
          </p:cNvPr>
          <p:cNvCxnSpPr>
            <a:cxnSpLocks/>
          </p:cNvCxnSpPr>
          <p:nvPr/>
        </p:nvCxnSpPr>
        <p:spPr>
          <a:xfrm>
            <a:off x="5287122" y="4350000"/>
            <a:ext cx="0" cy="40978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BE02C506-F6B2-FC62-0951-6B276D4D9009}"/>
              </a:ext>
            </a:extLst>
          </p:cNvPr>
          <p:cNvPicPr>
            <a:picLocks noChangeAspect="1"/>
          </p:cNvPicPr>
          <p:nvPr/>
        </p:nvPicPr>
        <p:blipFill>
          <a:blip r:embed="rId6"/>
          <a:stretch>
            <a:fillRect/>
          </a:stretch>
        </p:blipFill>
        <p:spPr>
          <a:xfrm>
            <a:off x="96617" y="5287021"/>
            <a:ext cx="7172761" cy="1570979"/>
          </a:xfrm>
          <a:prstGeom prst="rect">
            <a:avLst/>
          </a:prstGeom>
          <a:ln w="19050">
            <a:solidFill>
              <a:srgbClr val="002060"/>
            </a:solidFill>
          </a:ln>
        </p:spPr>
      </p:pic>
      <p:sp>
        <p:nvSpPr>
          <p:cNvPr id="31" name="TextBox 10">
            <a:extLst>
              <a:ext uri="{FF2B5EF4-FFF2-40B4-BE49-F238E27FC236}">
                <a16:creationId xmlns:a16="http://schemas.microsoft.com/office/drawing/2014/main" id="{FC4B19F7-7901-4D33-CB78-D39DE14DC0EA}"/>
              </a:ext>
            </a:extLst>
          </p:cNvPr>
          <p:cNvSpPr txBox="1"/>
          <p:nvPr/>
        </p:nvSpPr>
        <p:spPr>
          <a:xfrm>
            <a:off x="1463535" y="5377145"/>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8</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32" name="Rectangle 31">
            <a:extLst>
              <a:ext uri="{FF2B5EF4-FFF2-40B4-BE49-F238E27FC236}">
                <a16:creationId xmlns:a16="http://schemas.microsoft.com/office/drawing/2014/main" id="{CB765C4C-8DBB-8A43-27E9-10A90AE179A3}"/>
              </a:ext>
            </a:extLst>
          </p:cNvPr>
          <p:cNvSpPr/>
          <p:nvPr/>
        </p:nvSpPr>
        <p:spPr>
          <a:xfrm>
            <a:off x="4589453" y="5287021"/>
            <a:ext cx="905912" cy="2342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2840A24-946B-A3B4-93DC-065E02D86A6B}"/>
              </a:ext>
            </a:extLst>
          </p:cNvPr>
          <p:cNvSpPr/>
          <p:nvPr/>
        </p:nvSpPr>
        <p:spPr>
          <a:xfrm>
            <a:off x="1007345" y="1639030"/>
            <a:ext cx="1649554" cy="30341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5925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632224-0834-EFE6-033E-FFB2CEBF8A91}"/>
              </a:ext>
            </a:extLst>
          </p:cNvPr>
          <p:cNvSpPr txBox="1"/>
          <p:nvPr/>
        </p:nvSpPr>
        <p:spPr>
          <a:xfrm>
            <a:off x="3187689" y="128438"/>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6</a:t>
            </a:r>
            <a:r>
              <a:rPr lang="en-US" sz="2800" b="1" u="sng" spc="-25" dirty="0">
                <a:solidFill>
                  <a:srgbClr val="7030A0"/>
                </a:solidFill>
                <a:latin typeface="Baloo Bhai 2" panose="03080502040302020200" pitchFamily="66" charset="0"/>
                <a:cs typeface="Baloo Bhai 2" panose="03080502040302020200" pitchFamily="66" charset="0"/>
              </a:rPr>
              <a:t>-Expenditure</a:t>
            </a:r>
            <a:r>
              <a:rPr lang="gu-IN" sz="2800" b="1" u="sng" spc="-25" dirty="0">
                <a:solidFill>
                  <a:srgbClr val="7030A0"/>
                </a:solidFill>
                <a:latin typeface="Baloo Bhai 2" panose="03080502040302020200" pitchFamily="66" charset="0"/>
                <a:cs typeface="Baloo Bhai 2" panose="03080502040302020200" pitchFamily="66" charset="0"/>
              </a:rPr>
              <a:t> Approval</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and UI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6" name="Picture 5">
            <a:extLst>
              <a:ext uri="{FF2B5EF4-FFF2-40B4-BE49-F238E27FC236}">
                <a16:creationId xmlns:a16="http://schemas.microsoft.com/office/drawing/2014/main" id="{FD55F491-A562-53B0-945B-8B3B69811FF3}"/>
              </a:ext>
            </a:extLst>
          </p:cNvPr>
          <p:cNvPicPr>
            <a:picLocks noChangeAspect="1"/>
          </p:cNvPicPr>
          <p:nvPr/>
        </p:nvPicPr>
        <p:blipFill>
          <a:blip r:embed="rId2"/>
          <a:stretch>
            <a:fillRect/>
          </a:stretch>
        </p:blipFill>
        <p:spPr>
          <a:xfrm>
            <a:off x="680899" y="4312727"/>
            <a:ext cx="5047777" cy="2416835"/>
          </a:xfrm>
          <a:prstGeom prst="rect">
            <a:avLst/>
          </a:prstGeom>
          <a:ln w="28575">
            <a:solidFill>
              <a:srgbClr val="002060"/>
            </a:solidFill>
          </a:ln>
        </p:spPr>
      </p:pic>
      <p:sp>
        <p:nvSpPr>
          <p:cNvPr id="7" name="TextBox 6">
            <a:extLst>
              <a:ext uri="{FF2B5EF4-FFF2-40B4-BE49-F238E27FC236}">
                <a16:creationId xmlns:a16="http://schemas.microsoft.com/office/drawing/2014/main" id="{89BCF42A-8DFD-35D4-7A9B-A08FFD5E03AC}"/>
              </a:ext>
            </a:extLst>
          </p:cNvPr>
          <p:cNvSpPr txBox="1"/>
          <p:nvPr/>
        </p:nvSpPr>
        <p:spPr>
          <a:xfrm>
            <a:off x="408926" y="985346"/>
            <a:ext cx="11374147" cy="3000821"/>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endParaRPr lang="gu-IN" sz="1500" b="1" spc="-25" dirty="0">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r>
              <a:rPr lang="gu-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મેકર આઈડી માંથી </a:t>
            </a:r>
            <a:r>
              <a:rPr lang="en-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અથવા UI </a:t>
            </a:r>
            <a:r>
              <a:rPr lang="en-US"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r>
              <a:rPr lang="gu-IN" sz="1600"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થી Expenditure(Payment) ની એન્ટ્રી કર્યા બાદ Approval કરવા માટે નીચે મુજબ ના step અનુસરવાના રહેશે.</a:t>
            </a:r>
          </a:p>
          <a:p>
            <a:pPr marL="342900" indent="-342900" algn="just">
              <a:buFont typeface="+mj-lt"/>
              <a:buAutoNum type="arabicPeriod"/>
            </a:pPr>
            <a:r>
              <a:rPr lang="gu-IN" altLang="en-US" sz="1600" b="1" u="sng" spc="-25"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સૌપ્રથમ ચેકર-1 ના આઈડી માંથી Normal(નોર્મલ) approval કરવાનું રહેશે જો પેમેન્ટ Advice  દ્વારા હશે તો આ સ્ટેજ પર Advice ની પ્રિન્ટ નીકળી જશે પરંતુ DSC પેમેન્ટ હશે તો ચેકર-1 ના આઈડી માં જ DSC approval માટે આગળ જશે.</a:t>
            </a:r>
          </a:p>
          <a:p>
            <a:pPr marL="342900" indent="-342900" algn="just">
              <a:buFont typeface="+mj-lt"/>
              <a:buAutoNum type="arabicPeriod"/>
            </a:pPr>
            <a:r>
              <a:rPr lang="gu-IN" altLang="en-US" sz="1600" b="1" u="sng" spc="-25"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ત્યારબાદ ચેકર-1 માંથી DSC approval પ્રોસેસ કરવાની રહેશે.</a:t>
            </a:r>
          </a:p>
          <a:p>
            <a:pPr marL="342900" indent="-342900" algn="just">
              <a:buFont typeface="+mj-lt"/>
              <a:buAutoNum type="arabicPeriod"/>
            </a:pPr>
            <a:r>
              <a:rPr lang="gu-IN" altLang="en-US" sz="1600" b="1" u="sng" spc="-25"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પછી ચેકર -2 માંથી DSC approval પ્રોસેસ કરવાની રહેશે.</a:t>
            </a:r>
          </a:p>
          <a:p>
            <a:pPr lvl="1" algn="just"/>
            <a:r>
              <a:rPr lang="gu-IN" altLang="en-US" sz="1600" b="1" u="sng" spc="-25" dirty="0">
                <a:solidFill>
                  <a:srgbClr val="002060"/>
                </a:solidFill>
                <a:latin typeface="Baloo Bhai 2" panose="03080502040302020200" pitchFamily="66" charset="0"/>
                <a:ea typeface="Calibri" panose="020F0502020204030204" pitchFamily="34" charset="0"/>
                <a:cs typeface="Baloo Bhai 2" panose="03080502040302020200" pitchFamily="66" charset="0"/>
              </a:rPr>
              <a:t>ઉપરોક્ત ત્રણ સ્ટેપ થયા બાદ પાર્ટી ને ડાયરેક્ટ પેમેન્ટ થઇ જશે </a:t>
            </a:r>
          </a:p>
          <a:p>
            <a:pPr lvl="1" algn="just"/>
            <a:endParaRPr lang="gu-IN" altLang="en-US" sz="1600" b="1" u="sng" spc="-25" dirty="0">
              <a:solidFill>
                <a:srgbClr val="002060"/>
              </a:solidFill>
              <a:latin typeface="Baloo Bhai 2" panose="03080502040302020200" pitchFamily="66" charset="0"/>
              <a:ea typeface="Calibri" panose="020F0502020204030204" pitchFamily="34" charset="0"/>
              <a:cs typeface="Baloo Bhai 2" panose="03080502040302020200" pitchFamily="66" charset="0"/>
            </a:endParaRPr>
          </a:p>
          <a:p>
            <a:pPr lvl="1" algn="just"/>
            <a:r>
              <a:rPr lang="en-US" sz="1600" b="1" kern="100" dirty="0">
                <a:solidFill>
                  <a:srgbClr val="002060"/>
                </a:solidFill>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(D</a:t>
            </a:r>
            <a:r>
              <a:rPr lang="gu-IN" sz="1600" b="1" kern="100" dirty="0">
                <a:solidFill>
                  <a:srgbClr val="002060"/>
                </a:solidFill>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S</a:t>
            </a:r>
            <a:r>
              <a:rPr lang="en-US" sz="1600" b="1" kern="100" dirty="0">
                <a:solidFill>
                  <a:srgbClr val="002060"/>
                </a:solidFill>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C</a:t>
            </a:r>
            <a:r>
              <a:rPr lang="en-US" sz="1600" kern="100" dirty="0">
                <a:solidFill>
                  <a:srgbClr val="002060"/>
                </a:solidFill>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 </a:t>
            </a:r>
            <a:r>
              <a:rPr lang="gu-IN" sz="1600" b="1" kern="100" dirty="0">
                <a:solidFill>
                  <a:srgbClr val="002060"/>
                </a:solidFill>
                <a:effectLst/>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થી ચુકવણા અપ્પૃવ કરતા સમયે </a:t>
            </a:r>
            <a:r>
              <a:rPr lang="gu-IN" sz="1600" b="1" kern="100" dirty="0">
                <a:solidFill>
                  <a:srgbClr val="002060"/>
                </a:solidFill>
                <a:highlight>
                  <a:srgbClr val="FFFF00"/>
                </a:highlight>
                <a:latin typeface="Baloo Bhai 2" panose="03080502040302020200" pitchFamily="66" charset="0"/>
                <a:ea typeface="Yu Gothic UI Light" panose="020B0300000000000000" pitchFamily="34" charset="-128"/>
                <a:cs typeface="Baloo Bhai 2" panose="03080502040302020200" pitchFamily="66" charset="0"/>
              </a:rPr>
              <a:t>આપ </a:t>
            </a:r>
            <a:r>
              <a:rPr lang="gu-IN" sz="16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જે યુઝર આઈડીમાં લોગીન થયેલ છો તેની </a:t>
            </a:r>
            <a:r>
              <a:rPr lang="en-US" sz="16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DSC</a:t>
            </a:r>
            <a:r>
              <a:rPr lang="gu-IN" sz="16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(આચાર્ય કે પ્રોમીનેન્ટ સભ્ય) આપના કોમ્પ્યુટર સીસ્ટમના </a:t>
            </a:r>
            <a:r>
              <a:rPr lang="en-US" sz="16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USB</a:t>
            </a:r>
            <a:r>
              <a:rPr lang="gu-IN" sz="16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 પોર્ટમાં ફરજીયાત લાગેલી  હોવી જોઈએ </a:t>
            </a:r>
            <a:r>
              <a:rPr lang="en-US" sz="1600" b="1" kern="100" dirty="0">
                <a:solidFill>
                  <a:srgbClr val="002060"/>
                </a:solidFill>
                <a:highlight>
                  <a:srgbClr val="FFFF00"/>
                </a:highlight>
                <a:latin typeface="Baloo Bhai 2" panose="03080502040302020200" pitchFamily="66" charset="0"/>
                <a:ea typeface="Calibri" panose="020F0502020204030204" pitchFamily="34" charset="0"/>
                <a:cs typeface="Baloo Bhai 2" panose="03080502040302020200" pitchFamily="66" charset="0"/>
              </a:rPr>
              <a:t>)</a:t>
            </a:r>
            <a:endParaRPr lang="gu-IN" sz="1600" kern="100" dirty="0">
              <a:solidFill>
                <a:srgbClr val="002060"/>
              </a:solidFill>
              <a:latin typeface="Baloo Bhai 2" panose="03080502040302020200" pitchFamily="66" charset="0"/>
              <a:ea typeface="Calibri" panose="020F0502020204030204" pitchFamily="34" charset="0"/>
              <a:cs typeface="Baloo Bhai 2" panose="03080502040302020200" pitchFamily="66" charset="0"/>
            </a:endParaRPr>
          </a:p>
          <a:p>
            <a:pPr lvl="1" algn="just"/>
            <a:endParaRPr lang="en-US" altLang="en-US" sz="1400" b="1" u="sng" spc="-25" dirty="0">
              <a:solidFill>
                <a:srgbClr val="002060"/>
              </a:solidFill>
              <a:latin typeface="Baloo Bhai 2" panose="03080502040302020200" pitchFamily="66" charset="0"/>
              <a:cs typeface="Baloo Bhai 2" panose="03080502040302020200" pitchFamily="66" charset="0"/>
            </a:endParaRPr>
          </a:p>
        </p:txBody>
      </p:sp>
      <p:sp>
        <p:nvSpPr>
          <p:cNvPr id="10" name="TextBox 9">
            <a:extLst>
              <a:ext uri="{FF2B5EF4-FFF2-40B4-BE49-F238E27FC236}">
                <a16:creationId xmlns:a16="http://schemas.microsoft.com/office/drawing/2014/main" id="{BC475B76-C12E-A829-2444-F5EF793FB9E1}"/>
              </a:ext>
            </a:extLst>
          </p:cNvPr>
          <p:cNvSpPr txBox="1"/>
          <p:nvPr/>
        </p:nvSpPr>
        <p:spPr>
          <a:xfrm>
            <a:off x="5901181" y="4312727"/>
            <a:ext cx="6055567" cy="2169825"/>
          </a:xfrm>
          <a:prstGeom prst="rect">
            <a:avLst/>
          </a:prstGeom>
          <a:solidFill>
            <a:schemeClr val="accent1">
              <a:lumMod val="40000"/>
              <a:lumOff val="60000"/>
            </a:schemeClr>
          </a:solidFill>
          <a:ln w="19050">
            <a:solidFill>
              <a:srgbClr val="002060"/>
            </a:solidFill>
          </a:ln>
        </p:spPr>
        <p:txBody>
          <a:bodyPr wrap="square">
            <a:spAutoFit/>
          </a:bodyPr>
          <a:lstStyle/>
          <a:p>
            <a:pPr algn="just"/>
            <a:r>
              <a:rPr lang="gu-IN" sz="1500" b="1" spc="-25" dirty="0">
                <a:latin typeface="Baloo Bhai 2" panose="03080502040302020200" pitchFamily="66" charset="0"/>
                <a:ea typeface="Arial" panose="020B0604020202020204" pitchFamily="34" charset="0"/>
                <a:cs typeface="Baloo Bhai 2" panose="03080502040302020200" pitchFamily="66" charset="0"/>
              </a:rPr>
              <a:t>	</a:t>
            </a:r>
            <a:r>
              <a:rPr lang="gu-IN" sz="1500" b="1" u="sng" spc="-25" dirty="0">
                <a:solidFill>
                  <a:srgbClr val="C00000"/>
                </a:solidFill>
                <a:latin typeface="Baloo Bhai 2" panose="03080502040302020200" pitchFamily="66" charset="0"/>
                <a:ea typeface="Arial" panose="020B0604020202020204" pitchFamily="34" charset="0"/>
                <a:cs typeface="Baloo Bhai 2" panose="03080502040302020200" pitchFamily="66" charset="0"/>
              </a:rPr>
              <a:t>જયારે આપણે Expanse(ખર્ચ) ની એન્ટ્રી કરીએ છીએ ત્યારે </a:t>
            </a:r>
            <a:r>
              <a:rPr lang="gu-IN" sz="1500" b="1" u="sng" spc="-25" dirty="0">
                <a:solidFill>
                  <a:srgbClr val="C00000"/>
                </a:solidFill>
                <a:effectLst/>
                <a:latin typeface="Baloo Bhai 2" panose="03080502040302020200" pitchFamily="66" charset="0"/>
                <a:ea typeface="Arial" panose="020B0604020202020204" pitchFamily="34" charset="0"/>
                <a:cs typeface="Baloo Bhai 2" panose="03080502040302020200" pitchFamily="66" charset="0"/>
              </a:rPr>
              <a:t>કરેલ Expense(ખર્ચ) ની એન્ટ્રી  UI કે Excel જે પ્રકારથી કરેલ હોય તેને  Normal </a:t>
            </a:r>
            <a:r>
              <a:rPr lang="en-US" sz="1500" b="1" u="sng" spc="-25" dirty="0">
                <a:solidFill>
                  <a:srgbClr val="C00000"/>
                </a:solidFill>
                <a:effectLst/>
                <a:latin typeface="Baloo Bhai 2" panose="03080502040302020200" pitchFamily="66" charset="0"/>
                <a:ea typeface="Arial" panose="020B0604020202020204" pitchFamily="34" charset="0"/>
                <a:cs typeface="Baloo Bhai 2" panose="03080502040302020200" pitchFamily="66" charset="0"/>
              </a:rPr>
              <a:t>Approve</a:t>
            </a:r>
            <a:r>
              <a:rPr lang="gu-IN" sz="1500" b="1" u="sng" spc="-25" dirty="0">
                <a:solidFill>
                  <a:srgbClr val="C00000"/>
                </a:solidFill>
                <a:latin typeface="Baloo Bhai 2" panose="03080502040302020200" pitchFamily="66" charset="0"/>
                <a:ea typeface="Arial" panose="020B0604020202020204" pitchFamily="34" charset="0"/>
                <a:cs typeface="Baloo Bhai 2" panose="03080502040302020200" pitchFamily="66" charset="0"/>
              </a:rPr>
              <a:t> કરવી </a:t>
            </a:r>
            <a:r>
              <a:rPr lang="gu-IN" sz="1500" b="1" u="sng" spc="-25" dirty="0">
                <a:solidFill>
                  <a:srgbClr val="C00000"/>
                </a:solidFill>
                <a:effectLst/>
                <a:latin typeface="Baloo Bhai 2" panose="03080502040302020200" pitchFamily="66" charset="0"/>
                <a:ea typeface="Arial" panose="020B0604020202020204" pitchFamily="34" charset="0"/>
                <a:cs typeface="Baloo Bhai 2" panose="03080502040302020200" pitchFamily="66" charset="0"/>
              </a:rPr>
              <a:t> પડશે  ત્યારબાદ જ તેને DSC થી Approve(અપૃવ) કરી શકાશે </a:t>
            </a:r>
          </a:p>
          <a:p>
            <a:pPr marL="285750" indent="-285750" algn="just">
              <a:buFont typeface="Arial" panose="020B0604020202020204" pitchFamily="34" charset="0"/>
              <a:buChar char="•"/>
            </a:pPr>
            <a:r>
              <a:rPr lang="gu-IN" sz="1500" b="1" spc="-25" dirty="0">
                <a:latin typeface="Baloo Bhai 2" panose="03080502040302020200" pitchFamily="66" charset="0"/>
                <a:ea typeface="Arial" panose="020B0604020202020204" pitchFamily="34" charset="0"/>
                <a:cs typeface="Baloo Bhai 2" panose="03080502040302020200" pitchFamily="66" charset="0"/>
              </a:rPr>
              <a:t>Normal Approve</a:t>
            </a:r>
            <a:r>
              <a:rPr lang="gu-IN" sz="1500" spc="-25" dirty="0">
                <a:latin typeface="Baloo Bhai 2" panose="03080502040302020200" pitchFamily="66" charset="0"/>
                <a:ea typeface="Arial" panose="020B0604020202020204" pitchFamily="34" charset="0"/>
                <a:cs typeface="Baloo Bhai 2" panose="03080502040302020200" pitchFamily="66" charset="0"/>
              </a:rPr>
              <a:t>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કરવા માટે</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Step-1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માં જણાવ્યા મુજબ</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b="1" u="sng" spc="-25" dirty="0">
                <a:effectLst/>
                <a:latin typeface="Baloo Bhai 2" panose="03080502040302020200" pitchFamily="66" charset="0"/>
                <a:ea typeface="Arial" panose="020B0604020202020204" pitchFamily="34" charset="0"/>
                <a:cs typeface="Baloo Bhai 2" panose="03080502040302020200" pitchFamily="66" charset="0"/>
              </a:rPr>
              <a:t>ચેકર આઇડી થી </a:t>
            </a:r>
            <a:r>
              <a:rPr lang="en-US" sz="1500" b="1" u="sng" spc="-25" dirty="0">
                <a:effectLst/>
                <a:latin typeface="Baloo Bhai 2" panose="03080502040302020200" pitchFamily="66" charset="0"/>
                <a:ea typeface="Arial" panose="020B0604020202020204" pitchFamily="34" charset="0"/>
                <a:cs typeface="Baloo Bhai 2" panose="03080502040302020200" pitchFamily="66" charset="0"/>
              </a:rPr>
              <a:t>Expenditure →Manage Bulk Fund Expenditure</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પર કિલક કરવું </a:t>
            </a:r>
          </a:p>
          <a:p>
            <a:pPr marL="285750" indent="-285750" algn="just">
              <a:buFont typeface="Arial" panose="020B0604020202020204" pitchFamily="34" charset="0"/>
              <a:buChar char="•"/>
            </a:pPr>
            <a:r>
              <a:rPr lang="gu-IN" sz="1500" spc="-25" dirty="0">
                <a:latin typeface="Baloo Bhai 2" panose="03080502040302020200" pitchFamily="66" charset="0"/>
                <a:ea typeface="Arial" panose="020B0604020202020204" pitchFamily="34" charset="0"/>
                <a:cs typeface="Baloo Bhai 2" panose="03080502040302020200" pitchFamily="66" charset="0"/>
              </a:rPr>
              <a:t>ત્યાં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Schemes</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માં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GJ</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209</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સિલેક્ટ કરી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Bank</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Account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અને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Status</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માં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Submitted</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સિલેક્ટ કરી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Search</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કરવું એટલે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Submit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થયેલ ફાઇલ જોવા મળશે હવે તેને સિલેક્ટ કરી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Final</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Approve</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કરવાનું રેહશે.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a:p>
            <a:pPr marL="285750" indent="-285750" algn="just">
              <a:buFont typeface="Arial" panose="020B0604020202020204" pitchFamily="34" charset="0"/>
              <a:buChar char="•"/>
            </a:pP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1" name="TextBox 10">
            <a:extLst>
              <a:ext uri="{FF2B5EF4-FFF2-40B4-BE49-F238E27FC236}">
                <a16:creationId xmlns:a16="http://schemas.microsoft.com/office/drawing/2014/main" id="{75D7B17B-932F-318C-614D-E62990453696}"/>
              </a:ext>
            </a:extLst>
          </p:cNvPr>
          <p:cNvSpPr txBox="1"/>
          <p:nvPr/>
        </p:nvSpPr>
        <p:spPr>
          <a:xfrm>
            <a:off x="4214382" y="4481329"/>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412953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0D424E-3659-A6FF-33F2-C613A4A70660}"/>
              </a:ext>
            </a:extLst>
          </p:cNvPr>
          <p:cNvPicPr>
            <a:picLocks noChangeAspect="1"/>
          </p:cNvPicPr>
          <p:nvPr/>
        </p:nvPicPr>
        <p:blipFill>
          <a:blip r:embed="rId2"/>
          <a:stretch>
            <a:fillRect/>
          </a:stretch>
        </p:blipFill>
        <p:spPr>
          <a:xfrm>
            <a:off x="220825" y="825046"/>
            <a:ext cx="6761501" cy="3635055"/>
          </a:xfrm>
          <a:prstGeom prst="rect">
            <a:avLst/>
          </a:prstGeom>
          <a:ln w="19050">
            <a:solidFill>
              <a:srgbClr val="002060"/>
            </a:solidFill>
          </a:ln>
        </p:spPr>
      </p:pic>
      <p:sp>
        <p:nvSpPr>
          <p:cNvPr id="3" name="TextBox 2">
            <a:extLst>
              <a:ext uri="{FF2B5EF4-FFF2-40B4-BE49-F238E27FC236}">
                <a16:creationId xmlns:a16="http://schemas.microsoft.com/office/drawing/2014/main" id="{D5A0598F-DEA0-49F7-12B3-333D2C920020}"/>
              </a:ext>
            </a:extLst>
          </p:cNvPr>
          <p:cNvSpPr txBox="1"/>
          <p:nvPr/>
        </p:nvSpPr>
        <p:spPr>
          <a:xfrm>
            <a:off x="3187689" y="128438"/>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a:t>
            </a:r>
            <a:r>
              <a:rPr lang="gu-IN" sz="2800" b="1" u="sng" spc="-25" dirty="0">
                <a:solidFill>
                  <a:srgbClr val="7030A0"/>
                </a:solidFill>
                <a:latin typeface="Baloo Bhai 2" panose="03080502040302020200" pitchFamily="66" charset="0"/>
                <a:cs typeface="Baloo Bhai 2" panose="03080502040302020200" pitchFamily="66" charset="0"/>
              </a:rPr>
              <a:t> Approval</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and UI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sp>
        <p:nvSpPr>
          <p:cNvPr id="4" name="TextBox 3">
            <a:extLst>
              <a:ext uri="{FF2B5EF4-FFF2-40B4-BE49-F238E27FC236}">
                <a16:creationId xmlns:a16="http://schemas.microsoft.com/office/drawing/2014/main" id="{505EF72D-A2B8-3241-56D0-87031F9A43EF}"/>
              </a:ext>
            </a:extLst>
          </p:cNvPr>
          <p:cNvSpPr txBox="1"/>
          <p:nvPr/>
        </p:nvSpPr>
        <p:spPr>
          <a:xfrm>
            <a:off x="7157275" y="1596651"/>
            <a:ext cx="4638951" cy="1015663"/>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Step-2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થી</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UI</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અને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Excel</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અંગે નું </a:t>
            </a:r>
            <a:r>
              <a:rPr lang="en-US" sz="1500" b="1" spc="-25" dirty="0">
                <a:effectLst/>
                <a:latin typeface="Baloo Bhai 2" panose="03080502040302020200" pitchFamily="66" charset="0"/>
                <a:ea typeface="Arial" panose="020B0604020202020204" pitchFamily="34" charset="0"/>
                <a:cs typeface="Baloo Bhai 2" panose="03080502040302020200" pitchFamily="66" charset="0"/>
              </a:rPr>
              <a:t>Submit</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ને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search</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કરતા તેની યાદી જોવા મળશે.</a:t>
            </a:r>
          </a:p>
          <a:p>
            <a:pPr marL="285750" indent="-285750" algn="just">
              <a:buFont typeface="Arial" panose="020B0604020202020204" pitchFamily="34" charset="0"/>
              <a:buChar char="•"/>
            </a:pPr>
            <a:r>
              <a:rPr lang="gu-IN" sz="1500" spc="-25" dirty="0">
                <a:latin typeface="Baloo Bhai 2" panose="03080502040302020200" pitchFamily="66" charset="0"/>
                <a:ea typeface="Arial" panose="020B0604020202020204" pitchFamily="34" charset="0"/>
                <a:cs typeface="Baloo Bhai 2" panose="03080502040302020200" pitchFamily="66" charset="0"/>
              </a:rPr>
              <a:t>જેમાં જે તે વાઉચર ના </a:t>
            </a:r>
            <a:r>
              <a:rPr lang="gu-IN" sz="1500" b="1" spc="-25" dirty="0">
                <a:solidFill>
                  <a:srgbClr val="C00000"/>
                </a:solidFill>
                <a:latin typeface="Baloo Bhai 2" panose="03080502040302020200" pitchFamily="66" charset="0"/>
                <a:ea typeface="Arial" panose="020B0604020202020204" pitchFamily="34" charset="0"/>
                <a:cs typeface="Baloo Bhai 2" panose="03080502040302020200" pitchFamily="66" charset="0"/>
              </a:rPr>
              <a:t>Red (લાલ) </a:t>
            </a:r>
            <a:r>
              <a:rPr lang="gu-IN" sz="1500" spc="-25" dirty="0">
                <a:latin typeface="Baloo Bhai 2" panose="03080502040302020200" pitchFamily="66" charset="0"/>
                <a:ea typeface="Arial" panose="020B0604020202020204" pitchFamily="34" charset="0"/>
                <a:cs typeface="Baloo Bhai 2" panose="03080502040302020200" pitchFamily="66" charset="0"/>
              </a:rPr>
              <a:t>કલર થી હાઇલાઇટ અક્ષર પર ક્લિક કરતા તેમાં રહેલ તમામ માહિતી ઓપન થશે.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5" name="TextBox 4">
            <a:extLst>
              <a:ext uri="{FF2B5EF4-FFF2-40B4-BE49-F238E27FC236}">
                <a16:creationId xmlns:a16="http://schemas.microsoft.com/office/drawing/2014/main" id="{D96FF2E3-23DB-C5BE-30B0-7F991609CD40}"/>
              </a:ext>
            </a:extLst>
          </p:cNvPr>
          <p:cNvSpPr txBox="1"/>
          <p:nvPr/>
        </p:nvSpPr>
        <p:spPr>
          <a:xfrm>
            <a:off x="395774" y="1142380"/>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7" name="Picture 6">
            <a:extLst>
              <a:ext uri="{FF2B5EF4-FFF2-40B4-BE49-F238E27FC236}">
                <a16:creationId xmlns:a16="http://schemas.microsoft.com/office/drawing/2014/main" id="{A0B2FFDA-717A-A622-7FCC-FA342BF83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4195" y="3184871"/>
            <a:ext cx="6895322" cy="3491840"/>
          </a:xfrm>
          <a:prstGeom prst="rect">
            <a:avLst/>
          </a:prstGeom>
          <a:ln w="19050">
            <a:solidFill>
              <a:schemeClr val="tx1"/>
            </a:solidFill>
          </a:ln>
        </p:spPr>
      </p:pic>
      <p:sp>
        <p:nvSpPr>
          <p:cNvPr id="8" name="TextBox 7">
            <a:extLst>
              <a:ext uri="{FF2B5EF4-FFF2-40B4-BE49-F238E27FC236}">
                <a16:creationId xmlns:a16="http://schemas.microsoft.com/office/drawing/2014/main" id="{3D146F4C-7628-78B7-A494-C878D8E25AAF}"/>
              </a:ext>
            </a:extLst>
          </p:cNvPr>
          <p:cNvSpPr txBox="1"/>
          <p:nvPr/>
        </p:nvSpPr>
        <p:spPr>
          <a:xfrm>
            <a:off x="313445" y="4538376"/>
            <a:ext cx="4738130" cy="1246495"/>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Step-3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થી</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spc="-25" dirty="0">
                <a:latin typeface="Baloo Bhai 2" panose="03080502040302020200" pitchFamily="66" charset="0"/>
                <a:ea typeface="Arial" panose="020B0604020202020204" pitchFamily="34" charset="0"/>
                <a:cs typeface="Baloo Bhai 2" panose="03080502040302020200" pitchFamily="66" charset="0"/>
              </a:rPr>
              <a:t>વાઉચર ની તમામ માહિતી ખુલશે અને તેમાં </a:t>
            </a:r>
            <a:r>
              <a:rPr lang="gu-IN" sz="1500" b="1" spc="-25" dirty="0">
                <a:latin typeface="Baloo Bhai 2" panose="03080502040302020200" pitchFamily="66" charset="0"/>
                <a:ea typeface="Arial" panose="020B0604020202020204" pitchFamily="34" charset="0"/>
                <a:cs typeface="Baloo Bhai 2" panose="03080502040302020200" pitchFamily="66" charset="0"/>
              </a:rPr>
              <a:t>Approve</a:t>
            </a:r>
            <a:r>
              <a:rPr lang="gu-IN" sz="1500" spc="-25" dirty="0">
                <a:latin typeface="Baloo Bhai 2" panose="03080502040302020200" pitchFamily="66" charset="0"/>
                <a:ea typeface="Arial" panose="020B0604020202020204" pitchFamily="34" charset="0"/>
                <a:cs typeface="Baloo Bhai 2" panose="03080502040302020200" pitchFamily="66" charset="0"/>
              </a:rPr>
              <a:t> ઓપ્શન પર ક્લિક કરતા અહી </a:t>
            </a:r>
            <a:r>
              <a:rPr lang="gu-IN" sz="1500" b="1" spc="-25" dirty="0">
                <a:latin typeface="Baloo Bhai 2" panose="03080502040302020200" pitchFamily="66" charset="0"/>
                <a:ea typeface="Arial" panose="020B0604020202020204" pitchFamily="34" charset="0"/>
                <a:cs typeface="Baloo Bhai 2" panose="03080502040302020200" pitchFamily="66" charset="0"/>
              </a:rPr>
              <a:t>Normal Approve </a:t>
            </a:r>
            <a:r>
              <a:rPr lang="gu-IN" sz="1500" spc="-25" dirty="0">
                <a:latin typeface="Baloo Bhai 2" panose="03080502040302020200" pitchFamily="66" charset="0"/>
                <a:ea typeface="Arial" panose="020B0604020202020204" pitchFamily="34" charset="0"/>
                <a:cs typeface="Baloo Bhai 2" panose="03080502040302020200" pitchFamily="66" charset="0"/>
              </a:rPr>
              <a:t>પ્રોસેસ પૂરી થશે, જો આપે </a:t>
            </a:r>
            <a:r>
              <a:rPr lang="gu-IN" sz="1500" b="1" spc="-25" dirty="0">
                <a:latin typeface="Baloo Bhai 2" panose="03080502040302020200" pitchFamily="66" charset="0"/>
                <a:ea typeface="Arial" panose="020B0604020202020204" pitchFamily="34" charset="0"/>
                <a:cs typeface="Baloo Bhai 2" panose="03080502040302020200" pitchFamily="66" charset="0"/>
              </a:rPr>
              <a:t>Print Advice</a:t>
            </a:r>
            <a:r>
              <a:rPr lang="gu-IN" sz="1500" spc="-25" dirty="0">
                <a:latin typeface="Baloo Bhai 2" panose="03080502040302020200" pitchFamily="66" charset="0"/>
                <a:ea typeface="Arial" panose="020B0604020202020204" pitchFamily="34" charset="0"/>
                <a:cs typeface="Baloo Bhai 2" panose="03080502040302020200" pitchFamily="66" charset="0"/>
              </a:rPr>
              <a:t> થી ચુકવણા કરેલ હોય તો અહી </a:t>
            </a:r>
            <a:r>
              <a:rPr lang="gu-IN" sz="1500" b="1" spc="-25" dirty="0">
                <a:latin typeface="Baloo Bhai 2" panose="03080502040302020200" pitchFamily="66" charset="0"/>
                <a:ea typeface="Arial" panose="020B0604020202020204" pitchFamily="34" charset="0"/>
                <a:cs typeface="Baloo Bhai 2" panose="03080502040302020200" pitchFamily="66" charset="0"/>
              </a:rPr>
              <a:t>Advice</a:t>
            </a:r>
            <a:r>
              <a:rPr lang="gu-IN" sz="1500" spc="-25" dirty="0">
                <a:latin typeface="Baloo Bhai 2" panose="03080502040302020200" pitchFamily="66" charset="0"/>
                <a:ea typeface="Arial" panose="020B0604020202020204" pitchFamily="34" charset="0"/>
                <a:cs typeface="Baloo Bhai 2" panose="03080502040302020200" pitchFamily="66" charset="0"/>
              </a:rPr>
              <a:t> ની </a:t>
            </a:r>
            <a:r>
              <a:rPr lang="gu-IN" sz="1500" b="1" spc="-25" dirty="0">
                <a:latin typeface="Baloo Bhai 2" panose="03080502040302020200" pitchFamily="66" charset="0"/>
                <a:ea typeface="Arial" panose="020B0604020202020204" pitchFamily="34" charset="0"/>
                <a:cs typeface="Baloo Bhai 2" panose="03080502040302020200" pitchFamily="66" charset="0"/>
              </a:rPr>
              <a:t>Print</a:t>
            </a:r>
            <a:r>
              <a:rPr lang="gu-IN" sz="1500" spc="-25" dirty="0">
                <a:latin typeface="Baloo Bhai 2" panose="03080502040302020200" pitchFamily="66" charset="0"/>
                <a:ea typeface="Arial" panose="020B0604020202020204" pitchFamily="34" charset="0"/>
                <a:cs typeface="Baloo Bhai 2" panose="03080502040302020200" pitchFamily="66" charset="0"/>
              </a:rPr>
              <a:t> નીકળશે, જો </a:t>
            </a:r>
            <a:r>
              <a:rPr lang="gu-IN" sz="1500" b="1" spc="-25" dirty="0">
                <a:latin typeface="Baloo Bhai 2" panose="03080502040302020200" pitchFamily="66" charset="0"/>
                <a:ea typeface="Arial" panose="020B0604020202020204" pitchFamily="34" charset="0"/>
                <a:cs typeface="Baloo Bhai 2" panose="03080502040302020200" pitchFamily="66" charset="0"/>
              </a:rPr>
              <a:t>DSC</a:t>
            </a:r>
            <a:r>
              <a:rPr lang="gu-IN" sz="1500" spc="-25" dirty="0">
                <a:latin typeface="Baloo Bhai 2" panose="03080502040302020200" pitchFamily="66" charset="0"/>
                <a:ea typeface="Arial" panose="020B0604020202020204" pitchFamily="34" charset="0"/>
                <a:cs typeface="Baloo Bhai 2" panose="03080502040302020200" pitchFamily="66" charset="0"/>
              </a:rPr>
              <a:t> થી એન્ટ્રી કરેલ હશે તો તે વાઉચર આગળ </a:t>
            </a:r>
            <a:r>
              <a:rPr lang="gu-IN" sz="1500" b="1" spc="-25" dirty="0">
                <a:latin typeface="Baloo Bhai 2" panose="03080502040302020200" pitchFamily="66" charset="0"/>
                <a:ea typeface="Arial" panose="020B0604020202020204" pitchFamily="34" charset="0"/>
                <a:cs typeface="Baloo Bhai 2" panose="03080502040302020200" pitchFamily="66" charset="0"/>
              </a:rPr>
              <a:t>DSC</a:t>
            </a:r>
            <a:r>
              <a:rPr lang="gu-IN" sz="1500" spc="-25" dirty="0">
                <a:latin typeface="Baloo Bhai 2" panose="03080502040302020200" pitchFamily="66" charset="0"/>
                <a:ea typeface="Arial" panose="020B0604020202020204" pitchFamily="34" charset="0"/>
                <a:cs typeface="Baloo Bhai 2" panose="03080502040302020200" pitchFamily="66" charset="0"/>
              </a:rPr>
              <a:t> થી </a:t>
            </a:r>
            <a:r>
              <a:rPr lang="gu-IN" sz="1500" b="1" spc="-25" dirty="0">
                <a:latin typeface="Baloo Bhai 2" panose="03080502040302020200" pitchFamily="66" charset="0"/>
                <a:ea typeface="Arial" panose="020B0604020202020204" pitchFamily="34" charset="0"/>
                <a:cs typeface="Baloo Bhai 2" panose="03080502040302020200" pitchFamily="66" charset="0"/>
              </a:rPr>
              <a:t>Approval</a:t>
            </a:r>
            <a:r>
              <a:rPr lang="gu-IN" sz="1500" spc="-25" dirty="0">
                <a:latin typeface="Baloo Bhai 2" panose="03080502040302020200" pitchFamily="66" charset="0"/>
                <a:ea typeface="Arial" panose="020B0604020202020204" pitchFamily="34" charset="0"/>
                <a:cs typeface="Baloo Bhai 2" panose="03080502040302020200" pitchFamily="66" charset="0"/>
              </a:rPr>
              <a:t> માટે જશે.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9" name="TextBox 8">
            <a:extLst>
              <a:ext uri="{FF2B5EF4-FFF2-40B4-BE49-F238E27FC236}">
                <a16:creationId xmlns:a16="http://schemas.microsoft.com/office/drawing/2014/main" id="{7E0E6768-6536-C07F-2935-1CC21F323DA1}"/>
              </a:ext>
            </a:extLst>
          </p:cNvPr>
          <p:cNvSpPr txBox="1"/>
          <p:nvPr/>
        </p:nvSpPr>
        <p:spPr>
          <a:xfrm>
            <a:off x="10539356" y="3429000"/>
            <a:ext cx="1181100"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sz="2000"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sz="2000"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1" name="Picture 10">
            <a:extLst>
              <a:ext uri="{FF2B5EF4-FFF2-40B4-BE49-F238E27FC236}">
                <a16:creationId xmlns:a16="http://schemas.microsoft.com/office/drawing/2014/main" id="{357B9ACF-3DC5-C686-FF45-053ED149DE77}"/>
              </a:ext>
            </a:extLst>
          </p:cNvPr>
          <p:cNvPicPr>
            <a:picLocks noChangeAspect="1"/>
          </p:cNvPicPr>
          <p:nvPr/>
        </p:nvPicPr>
        <p:blipFill>
          <a:blip r:embed="rId4"/>
          <a:stretch>
            <a:fillRect/>
          </a:stretch>
        </p:blipFill>
        <p:spPr>
          <a:xfrm>
            <a:off x="1093878" y="5904427"/>
            <a:ext cx="3424334" cy="895512"/>
          </a:xfrm>
          <a:prstGeom prst="rect">
            <a:avLst/>
          </a:prstGeom>
          <a:ln w="28575">
            <a:solidFill>
              <a:srgbClr val="002060"/>
            </a:solidFill>
          </a:ln>
        </p:spPr>
      </p:pic>
      <p:cxnSp>
        <p:nvCxnSpPr>
          <p:cNvPr id="17" name="Straight Arrow Connector 16">
            <a:extLst>
              <a:ext uri="{FF2B5EF4-FFF2-40B4-BE49-F238E27FC236}">
                <a16:creationId xmlns:a16="http://schemas.microsoft.com/office/drawing/2014/main" id="{DE1C4D20-C45C-A281-1AE1-B787D4988D34}"/>
              </a:ext>
            </a:extLst>
          </p:cNvPr>
          <p:cNvCxnSpPr>
            <a:cxnSpLocks/>
          </p:cNvCxnSpPr>
          <p:nvPr/>
        </p:nvCxnSpPr>
        <p:spPr>
          <a:xfrm flipH="1" flipV="1">
            <a:off x="4487297" y="6379222"/>
            <a:ext cx="3975385" cy="460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E5FFD8CD-B9B9-B038-D07D-2EAFB1F62A85}"/>
              </a:ext>
            </a:extLst>
          </p:cNvPr>
          <p:cNvSpPr/>
          <p:nvPr/>
        </p:nvSpPr>
        <p:spPr>
          <a:xfrm>
            <a:off x="8591856" y="6246845"/>
            <a:ext cx="785409" cy="2705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421BF09-BC07-DBA1-3E19-1C741FFC03DD}"/>
              </a:ext>
            </a:extLst>
          </p:cNvPr>
          <p:cNvSpPr/>
          <p:nvPr/>
        </p:nvSpPr>
        <p:spPr>
          <a:xfrm>
            <a:off x="102637" y="3142083"/>
            <a:ext cx="1903445" cy="37297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C42EC3B-7C7D-73CC-6430-1F4EF560C98C}"/>
              </a:ext>
            </a:extLst>
          </p:cNvPr>
          <p:cNvSpPr/>
          <p:nvPr/>
        </p:nvSpPr>
        <p:spPr>
          <a:xfrm>
            <a:off x="1744824" y="3750031"/>
            <a:ext cx="2773388" cy="37297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sz="1200" b="1" spc="-25" dirty="0">
                <a:solidFill>
                  <a:srgbClr val="FF0000"/>
                </a:solidFill>
                <a:latin typeface="Baloo Bhai 2" panose="03080502040302020200" pitchFamily="66" charset="0"/>
                <a:ea typeface="Arial" panose="020B0604020202020204" pitchFamily="34" charset="0"/>
                <a:cs typeface="Baloo Bhai 2" panose="03080502040302020200" pitchFamily="66" charset="0"/>
              </a:rPr>
              <a:t>અહી વાઉચર ના Red (લાલ) કલર થી હાઇલાઇટ અક્ષર પર ક્લિક </a:t>
            </a:r>
            <a:r>
              <a:rPr lang="gu-IN" sz="1200" b="1" dirty="0">
                <a:solidFill>
                  <a:srgbClr val="FF0000"/>
                </a:solidFill>
              </a:rPr>
              <a:t>હી </a:t>
            </a:r>
            <a:endParaRPr lang="en-US" sz="1200" b="1" dirty="0">
              <a:solidFill>
                <a:srgbClr val="FF0000"/>
              </a:solidFill>
            </a:endParaRPr>
          </a:p>
        </p:txBody>
      </p:sp>
      <p:cxnSp>
        <p:nvCxnSpPr>
          <p:cNvPr id="10" name="Straight Arrow Connector 9">
            <a:extLst>
              <a:ext uri="{FF2B5EF4-FFF2-40B4-BE49-F238E27FC236}">
                <a16:creationId xmlns:a16="http://schemas.microsoft.com/office/drawing/2014/main" id="{9003A21E-5838-6EFA-B0B6-56FE555AFDF6}"/>
              </a:ext>
            </a:extLst>
          </p:cNvPr>
          <p:cNvCxnSpPr>
            <a:cxnSpLocks/>
          </p:cNvCxnSpPr>
          <p:nvPr/>
        </p:nvCxnSpPr>
        <p:spPr>
          <a:xfrm flipH="1" flipV="1">
            <a:off x="1224642" y="3415471"/>
            <a:ext cx="690465" cy="48582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850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68E70A-BD60-89EE-B229-0CDCC6BA495C}"/>
              </a:ext>
            </a:extLst>
          </p:cNvPr>
          <p:cNvPicPr>
            <a:picLocks noChangeAspect="1"/>
          </p:cNvPicPr>
          <p:nvPr/>
        </p:nvPicPr>
        <p:blipFill>
          <a:blip r:embed="rId2"/>
          <a:stretch>
            <a:fillRect/>
          </a:stretch>
        </p:blipFill>
        <p:spPr>
          <a:xfrm>
            <a:off x="222389" y="994357"/>
            <a:ext cx="3743121" cy="1211685"/>
          </a:xfrm>
          <a:prstGeom prst="rect">
            <a:avLst/>
          </a:prstGeom>
          <a:ln w="28575">
            <a:solidFill>
              <a:srgbClr val="002060"/>
            </a:solidFill>
          </a:ln>
        </p:spPr>
      </p:pic>
      <p:sp>
        <p:nvSpPr>
          <p:cNvPr id="4" name="TextBox 3">
            <a:extLst>
              <a:ext uri="{FF2B5EF4-FFF2-40B4-BE49-F238E27FC236}">
                <a16:creationId xmlns:a16="http://schemas.microsoft.com/office/drawing/2014/main" id="{DA1E6AFC-2215-1DEB-D03D-8ACCF05CC76F}"/>
              </a:ext>
            </a:extLst>
          </p:cNvPr>
          <p:cNvSpPr txBox="1"/>
          <p:nvPr/>
        </p:nvSpPr>
        <p:spPr>
          <a:xfrm>
            <a:off x="3187689" y="128438"/>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a:t>
            </a:r>
            <a:r>
              <a:rPr lang="gu-IN" sz="2800" b="1" u="sng" spc="-25" dirty="0">
                <a:solidFill>
                  <a:srgbClr val="7030A0"/>
                </a:solidFill>
                <a:latin typeface="Baloo Bhai 2" panose="03080502040302020200" pitchFamily="66" charset="0"/>
                <a:cs typeface="Baloo Bhai 2" panose="03080502040302020200" pitchFamily="66" charset="0"/>
              </a:rPr>
              <a:t> Approval</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and UI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6" name="Picture 5">
            <a:extLst>
              <a:ext uri="{FF2B5EF4-FFF2-40B4-BE49-F238E27FC236}">
                <a16:creationId xmlns:a16="http://schemas.microsoft.com/office/drawing/2014/main" id="{A508D90C-1A4E-5750-5740-F95CEEED31B6}"/>
              </a:ext>
            </a:extLst>
          </p:cNvPr>
          <p:cNvPicPr>
            <a:picLocks noChangeAspect="1"/>
          </p:cNvPicPr>
          <p:nvPr/>
        </p:nvPicPr>
        <p:blipFill>
          <a:blip r:embed="rId3"/>
          <a:stretch>
            <a:fillRect/>
          </a:stretch>
        </p:blipFill>
        <p:spPr>
          <a:xfrm>
            <a:off x="7016620" y="994357"/>
            <a:ext cx="5102281" cy="1897544"/>
          </a:xfrm>
          <a:prstGeom prst="rect">
            <a:avLst/>
          </a:prstGeom>
          <a:ln w="28575">
            <a:solidFill>
              <a:schemeClr val="tx1"/>
            </a:solidFill>
          </a:ln>
        </p:spPr>
      </p:pic>
      <p:sp>
        <p:nvSpPr>
          <p:cNvPr id="7" name="TextBox 6">
            <a:extLst>
              <a:ext uri="{FF2B5EF4-FFF2-40B4-BE49-F238E27FC236}">
                <a16:creationId xmlns:a16="http://schemas.microsoft.com/office/drawing/2014/main" id="{05DAEBD9-FA15-C80F-6036-E65B0012C9C9}"/>
              </a:ext>
            </a:extLst>
          </p:cNvPr>
          <p:cNvSpPr txBox="1"/>
          <p:nvPr/>
        </p:nvSpPr>
        <p:spPr>
          <a:xfrm>
            <a:off x="3965510" y="994357"/>
            <a:ext cx="2985796" cy="2000548"/>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Step-3 </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થી</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 </a:t>
            </a:r>
            <a:r>
              <a:rPr lang="gu-IN" sz="1500" b="1" spc="-25" dirty="0">
                <a:latin typeface="Baloo Bhai 2" panose="03080502040302020200" pitchFamily="66" charset="0"/>
                <a:ea typeface="Arial" panose="020B0604020202020204" pitchFamily="34" charset="0"/>
                <a:cs typeface="Baloo Bhai 2" panose="03080502040302020200" pitchFamily="66" charset="0"/>
              </a:rPr>
              <a:t>Approve</a:t>
            </a:r>
            <a:r>
              <a:rPr lang="gu-IN" sz="1500" spc="-25" dirty="0">
                <a:latin typeface="Baloo Bhai 2" panose="03080502040302020200" pitchFamily="66" charset="0"/>
                <a:ea typeface="Arial" panose="020B0604020202020204" pitchFamily="34" charset="0"/>
                <a:cs typeface="Baloo Bhai 2" panose="03080502040302020200" pitchFamily="66" charset="0"/>
              </a:rPr>
              <a:t> થઇ ગયા બાદ વાઉચર આગળ </a:t>
            </a:r>
            <a:r>
              <a:rPr lang="gu-IN" sz="1500" b="1" spc="-25" dirty="0">
                <a:latin typeface="Baloo Bhai 2" panose="03080502040302020200" pitchFamily="66" charset="0"/>
                <a:ea typeface="Arial" panose="020B0604020202020204" pitchFamily="34" charset="0"/>
                <a:cs typeface="Baloo Bhai 2" panose="03080502040302020200" pitchFamily="66" charset="0"/>
              </a:rPr>
              <a:t>DSC</a:t>
            </a:r>
            <a:r>
              <a:rPr lang="gu-IN" sz="1500" spc="-25" dirty="0">
                <a:latin typeface="Baloo Bhai 2" panose="03080502040302020200" pitchFamily="66" charset="0"/>
                <a:ea typeface="Arial" panose="020B0604020202020204" pitchFamily="34" charset="0"/>
                <a:cs typeface="Baloo Bhai 2" panose="03080502040302020200" pitchFamily="66" charset="0"/>
              </a:rPr>
              <a:t> થી </a:t>
            </a:r>
            <a:r>
              <a:rPr lang="gu-IN" sz="1500" b="1" spc="-25" dirty="0">
                <a:latin typeface="Baloo Bhai 2" panose="03080502040302020200" pitchFamily="66" charset="0"/>
                <a:ea typeface="Arial" panose="020B0604020202020204" pitchFamily="34" charset="0"/>
                <a:cs typeface="Baloo Bhai 2" panose="03080502040302020200" pitchFamily="66" charset="0"/>
              </a:rPr>
              <a:t>Approval</a:t>
            </a:r>
            <a:r>
              <a:rPr lang="gu-IN" sz="1500" spc="-25" dirty="0">
                <a:latin typeface="Baloo Bhai 2" panose="03080502040302020200" pitchFamily="66" charset="0"/>
                <a:ea typeface="Arial" panose="020B0604020202020204" pitchFamily="34" charset="0"/>
                <a:cs typeface="Baloo Bhai 2" panose="03080502040302020200" pitchFamily="66" charset="0"/>
              </a:rPr>
              <a:t> માટે જશે.</a:t>
            </a:r>
          </a:p>
          <a:p>
            <a:pPr marL="285750" indent="-285750" algn="just">
              <a:buFont typeface="Arial" panose="020B0604020202020204" pitchFamily="34" charset="0"/>
              <a:buChar char="•"/>
            </a:pP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જ્યાં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step-4</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થી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E-Payment</a:t>
            </a:r>
            <a:r>
              <a:rPr lang="gu-IN" sz="1500" b="1" spc="-25" dirty="0">
                <a:effectLst/>
                <a:latin typeface="Baloo Bhai 2" panose="03080502040302020200" pitchFamily="66" charset="0"/>
                <a:ea typeface="Arial" panose="020B0604020202020204" pitchFamily="34" charset="0"/>
                <a:cs typeface="Baloo Bhai 2" panose="03080502040302020200" pitchFamily="66" charset="0"/>
                <a:sym typeface="Wingdings" panose="05000000000000000000" pitchFamily="2" charset="2"/>
              </a:rPr>
              <a:t> </a:t>
            </a:r>
            <a:r>
              <a:rPr lang="en-US" sz="1500" b="1" dirty="0">
                <a:effectLst/>
                <a:latin typeface="Baloo Bhai 2" panose="03080502040302020200" pitchFamily="66" charset="0"/>
                <a:cs typeface="Baloo Bhai 2" panose="03080502040302020200" pitchFamily="66" charset="0"/>
              </a:rPr>
              <a:t>Digitally Sign </a:t>
            </a:r>
            <a:r>
              <a:rPr lang="gu-IN" sz="1500" b="1" dirty="0">
                <a:effectLst/>
                <a:latin typeface="Baloo Bhai 2" panose="03080502040302020200" pitchFamily="66" charset="0"/>
                <a:cs typeface="Baloo Bhai 2" panose="03080502040302020200" pitchFamily="66" charset="0"/>
              </a:rPr>
              <a:t>Payment </a:t>
            </a:r>
            <a:r>
              <a:rPr lang="en-US" sz="1500" b="1" dirty="0">
                <a:effectLst/>
                <a:latin typeface="Baloo Bhai 2" panose="03080502040302020200" pitchFamily="66" charset="0"/>
                <a:cs typeface="Baloo Bhai 2" panose="03080502040302020200" pitchFamily="66" charset="0"/>
              </a:rPr>
              <a:t>File </a:t>
            </a:r>
            <a:r>
              <a:rPr lang="gu-IN" sz="1500" dirty="0">
                <a:effectLst/>
                <a:latin typeface="Baloo Bhai 2" panose="03080502040302020200" pitchFamily="66" charset="0"/>
                <a:cs typeface="Baloo Bhai 2" panose="03080502040302020200" pitchFamily="66" charset="0"/>
              </a:rPr>
              <a:t>ઓપ્શન પર જવું .</a:t>
            </a:r>
          </a:p>
          <a:p>
            <a:pPr marL="28575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ત્યારબાદ </a:t>
            </a:r>
            <a:r>
              <a:rPr lang="gu-IN" sz="1500" b="1" dirty="0">
                <a:latin typeface="Baloo Bhai 2" panose="03080502040302020200" pitchFamily="66" charset="0"/>
                <a:ea typeface="Arial" panose="020B0604020202020204" pitchFamily="34" charset="0"/>
                <a:cs typeface="Baloo Bhai 2" panose="03080502040302020200" pitchFamily="66" charset="0"/>
              </a:rPr>
              <a:t>GJ209</a:t>
            </a:r>
            <a:r>
              <a:rPr lang="gu-IN" sz="1500" dirty="0">
                <a:latin typeface="Baloo Bhai 2" panose="03080502040302020200" pitchFamily="66" charset="0"/>
                <a:ea typeface="Arial" panose="020B0604020202020204" pitchFamily="34" charset="0"/>
                <a:cs typeface="Baloo Bhai 2" panose="03080502040302020200" pitchFamily="66" charset="0"/>
              </a:rPr>
              <a:t> સ્કીમ સીલેક્ટ કરવાની રહેશે.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8" name="TextBox 7">
            <a:extLst>
              <a:ext uri="{FF2B5EF4-FFF2-40B4-BE49-F238E27FC236}">
                <a16:creationId xmlns:a16="http://schemas.microsoft.com/office/drawing/2014/main" id="{4D8A5B88-E860-CC2B-4AFD-8BFB721F196B}"/>
              </a:ext>
            </a:extLst>
          </p:cNvPr>
          <p:cNvSpPr txBox="1"/>
          <p:nvPr/>
        </p:nvSpPr>
        <p:spPr>
          <a:xfrm>
            <a:off x="984809" y="1715993"/>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9" name="TextBox 8">
            <a:extLst>
              <a:ext uri="{FF2B5EF4-FFF2-40B4-BE49-F238E27FC236}">
                <a16:creationId xmlns:a16="http://schemas.microsoft.com/office/drawing/2014/main" id="{C0706BE4-2F6D-6AA1-7039-CEF2FC9A5E17}"/>
              </a:ext>
            </a:extLst>
          </p:cNvPr>
          <p:cNvSpPr txBox="1"/>
          <p:nvPr/>
        </p:nvSpPr>
        <p:spPr>
          <a:xfrm>
            <a:off x="7164785" y="2170264"/>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7" name="Picture 16">
            <a:extLst>
              <a:ext uri="{FF2B5EF4-FFF2-40B4-BE49-F238E27FC236}">
                <a16:creationId xmlns:a16="http://schemas.microsoft.com/office/drawing/2014/main" id="{D5A9AF6F-2274-F08E-2712-66AEC7194938}"/>
              </a:ext>
            </a:extLst>
          </p:cNvPr>
          <p:cNvPicPr>
            <a:picLocks noChangeAspect="1"/>
          </p:cNvPicPr>
          <p:nvPr/>
        </p:nvPicPr>
        <p:blipFill>
          <a:blip r:embed="rId4"/>
          <a:stretch>
            <a:fillRect/>
          </a:stretch>
        </p:blipFill>
        <p:spPr>
          <a:xfrm>
            <a:off x="6951306" y="3009550"/>
            <a:ext cx="5112889" cy="3531209"/>
          </a:xfrm>
          <a:prstGeom prst="rect">
            <a:avLst/>
          </a:prstGeom>
          <a:ln w="19050">
            <a:solidFill>
              <a:srgbClr val="002060"/>
            </a:solidFill>
          </a:ln>
        </p:spPr>
      </p:pic>
      <p:pic>
        <p:nvPicPr>
          <p:cNvPr id="13" name="Picture 12">
            <a:extLst>
              <a:ext uri="{FF2B5EF4-FFF2-40B4-BE49-F238E27FC236}">
                <a16:creationId xmlns:a16="http://schemas.microsoft.com/office/drawing/2014/main" id="{F1634AC3-F07D-2AAF-4A6B-895CA44A6AF2}"/>
              </a:ext>
            </a:extLst>
          </p:cNvPr>
          <p:cNvPicPr>
            <a:picLocks noChangeAspect="1"/>
          </p:cNvPicPr>
          <p:nvPr/>
        </p:nvPicPr>
        <p:blipFill>
          <a:blip r:embed="rId5"/>
          <a:stretch>
            <a:fillRect/>
          </a:stretch>
        </p:blipFill>
        <p:spPr>
          <a:xfrm>
            <a:off x="69199" y="3060604"/>
            <a:ext cx="7087382" cy="2015193"/>
          </a:xfrm>
          <a:prstGeom prst="rect">
            <a:avLst/>
          </a:prstGeom>
          <a:ln w="28575">
            <a:solidFill>
              <a:srgbClr val="002060"/>
            </a:solidFill>
          </a:ln>
        </p:spPr>
      </p:pic>
      <p:sp>
        <p:nvSpPr>
          <p:cNvPr id="18" name="TextBox 17">
            <a:extLst>
              <a:ext uri="{FF2B5EF4-FFF2-40B4-BE49-F238E27FC236}">
                <a16:creationId xmlns:a16="http://schemas.microsoft.com/office/drawing/2014/main" id="{0AE6CD25-0ADC-697F-5988-F57E968D8578}"/>
              </a:ext>
            </a:extLst>
          </p:cNvPr>
          <p:cNvSpPr txBox="1"/>
          <p:nvPr/>
        </p:nvSpPr>
        <p:spPr>
          <a:xfrm>
            <a:off x="69199" y="5141496"/>
            <a:ext cx="6770140" cy="1708160"/>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spc="-25" dirty="0">
                <a:effectLst/>
                <a:latin typeface="Baloo Bhai 2" panose="03080502040302020200" pitchFamily="66" charset="0"/>
                <a:ea typeface="Arial" panose="020B0604020202020204" pitchFamily="34" charset="0"/>
                <a:cs typeface="Baloo Bhai 2" panose="03080502040302020200" pitchFamily="66" charset="0"/>
              </a:rPr>
              <a:t>જ્યાં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step-4</a:t>
            </a:r>
            <a:r>
              <a:rPr lang="gu-IN" sz="1500" spc="-25" dirty="0">
                <a:effectLst/>
                <a:latin typeface="Baloo Bhai 2" panose="03080502040302020200" pitchFamily="66" charset="0"/>
                <a:ea typeface="Arial" panose="020B0604020202020204" pitchFamily="34" charset="0"/>
                <a:cs typeface="Baloo Bhai 2" panose="03080502040302020200" pitchFamily="66" charset="0"/>
              </a:rPr>
              <a:t> થી </a:t>
            </a:r>
            <a:r>
              <a:rPr lang="gu-IN" sz="1500" b="1" spc="-25" dirty="0">
                <a:effectLst/>
                <a:latin typeface="Baloo Bhai 2" panose="03080502040302020200" pitchFamily="66" charset="0"/>
                <a:ea typeface="Arial" panose="020B0604020202020204" pitchFamily="34" charset="0"/>
                <a:cs typeface="Baloo Bhai 2" panose="03080502040302020200" pitchFamily="66" charset="0"/>
              </a:rPr>
              <a:t>E-Payment</a:t>
            </a:r>
            <a:r>
              <a:rPr lang="gu-IN" sz="1500" b="1" spc="-25" dirty="0">
                <a:effectLst/>
                <a:latin typeface="Baloo Bhai 2" panose="03080502040302020200" pitchFamily="66" charset="0"/>
                <a:ea typeface="Arial" panose="020B0604020202020204" pitchFamily="34" charset="0"/>
                <a:cs typeface="Baloo Bhai 2" panose="03080502040302020200" pitchFamily="66" charset="0"/>
                <a:sym typeface="Wingdings" panose="05000000000000000000" pitchFamily="2" charset="2"/>
              </a:rPr>
              <a:t> </a:t>
            </a:r>
            <a:r>
              <a:rPr lang="en-US" sz="1500" b="1" dirty="0">
                <a:effectLst/>
                <a:latin typeface="Baloo Bhai 2" panose="03080502040302020200" pitchFamily="66" charset="0"/>
                <a:cs typeface="Baloo Bhai 2" panose="03080502040302020200" pitchFamily="66" charset="0"/>
              </a:rPr>
              <a:t>Digitally Sign </a:t>
            </a:r>
            <a:r>
              <a:rPr lang="gu-IN" sz="1500" b="1" dirty="0">
                <a:effectLst/>
                <a:latin typeface="Baloo Bhai 2" panose="03080502040302020200" pitchFamily="66" charset="0"/>
                <a:cs typeface="Baloo Bhai 2" panose="03080502040302020200" pitchFamily="66" charset="0"/>
              </a:rPr>
              <a:t>Payment </a:t>
            </a:r>
            <a:r>
              <a:rPr lang="en-US" sz="1500" b="1" dirty="0">
                <a:effectLst/>
                <a:latin typeface="Baloo Bhai 2" panose="03080502040302020200" pitchFamily="66" charset="0"/>
                <a:cs typeface="Baloo Bhai 2" panose="03080502040302020200" pitchFamily="66" charset="0"/>
              </a:rPr>
              <a:t>File </a:t>
            </a:r>
            <a:r>
              <a:rPr lang="gu-IN" sz="1500" dirty="0">
                <a:effectLst/>
                <a:latin typeface="Baloo Bhai 2" panose="03080502040302020200" pitchFamily="66" charset="0"/>
                <a:cs typeface="Baloo Bhai 2" panose="03080502040302020200" pitchFamily="66" charset="0"/>
              </a:rPr>
              <a:t>ઓપ્શન પર ક્લિક કરી </a:t>
            </a:r>
            <a:r>
              <a:rPr lang="gu-IN" sz="1500" b="1" dirty="0">
                <a:latin typeface="Baloo Bhai 2" panose="03080502040302020200" pitchFamily="66" charset="0"/>
                <a:ea typeface="Arial" panose="020B0604020202020204" pitchFamily="34" charset="0"/>
                <a:cs typeface="Baloo Bhai 2" panose="03080502040302020200" pitchFamily="66" charset="0"/>
              </a:rPr>
              <a:t>GJ209</a:t>
            </a:r>
            <a:r>
              <a:rPr lang="gu-IN" sz="1500" dirty="0">
                <a:latin typeface="Baloo Bhai 2" panose="03080502040302020200" pitchFamily="66" charset="0"/>
                <a:ea typeface="Arial" panose="020B0604020202020204" pitchFamily="34" charset="0"/>
                <a:cs typeface="Baloo Bhai 2" panose="03080502040302020200" pitchFamily="66" charset="0"/>
              </a:rPr>
              <a:t> સ્કીમ સીલેક્ટ કરવાની રહેશે તેમાં Approval માટે આવેલ વૌઘર ની યાદી જોવા મળશે.</a:t>
            </a:r>
          </a:p>
          <a:p>
            <a:pPr marL="285750" indent="-285750" algn="just">
              <a:buFont typeface="Arial" panose="020B0604020202020204" pitchFamily="34" charset="0"/>
              <a:buChar char="•"/>
            </a:pPr>
            <a:r>
              <a:rPr lang="gu-IN" sz="1500" dirty="0">
                <a:effectLst/>
                <a:latin typeface="Baloo Bhai 2" panose="03080502040302020200" pitchFamily="66" charset="0"/>
                <a:ea typeface="Arial" panose="020B0604020202020204" pitchFamily="34" charset="0"/>
                <a:cs typeface="Baloo Bhai 2" panose="03080502040302020200" pitchFamily="66" charset="0"/>
              </a:rPr>
              <a:t>જેમાં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Payment Advice No</a:t>
            </a:r>
            <a:r>
              <a:rPr lang="gu-IN" sz="1500" dirty="0">
                <a:effectLst/>
                <a:latin typeface="Baloo Bhai 2" panose="03080502040302020200" pitchFamily="66" charset="0"/>
                <a:ea typeface="Arial" panose="020B0604020202020204" pitchFamily="34" charset="0"/>
                <a:cs typeface="Baloo Bhai 2" panose="03080502040302020200" pitchFamily="66" charset="0"/>
              </a:rPr>
              <a:t> પર ક્લિક કરતા બાજુની સ્ક્રીન મુજબ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Payment Advice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જોવા મળશે જેને તેની અંદર આપેલ તમામ ઓપ્શન થી Download કરી શકાશે.</a:t>
            </a:r>
          </a:p>
          <a:p>
            <a:pPr marL="28575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ત્યારબાદ </a:t>
            </a:r>
            <a:r>
              <a:rPr lang="gu-IN" sz="1500" b="1" dirty="0">
                <a:latin typeface="Baloo Bhai 2" panose="03080502040302020200" pitchFamily="66" charset="0"/>
                <a:ea typeface="Arial" panose="020B0604020202020204" pitchFamily="34" charset="0"/>
                <a:cs typeface="Baloo Bhai 2" panose="03080502040302020200" pitchFamily="66" charset="0"/>
              </a:rPr>
              <a:t>step-5</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latin typeface="Baloo Bhai 2" panose="03080502040302020200" pitchFamily="66" charset="0"/>
                <a:ea typeface="Arial" panose="020B0604020202020204" pitchFamily="34" charset="0"/>
                <a:cs typeface="Baloo Bhai 2" panose="03080502040302020200" pitchFamily="66" charset="0"/>
              </a:rPr>
              <a:t>Apply Digital Signature</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પર ક્લિક કરવાનું રહેશે.</a:t>
            </a:r>
          </a:p>
          <a:p>
            <a:pPr marL="285750" indent="-285750" algn="just">
              <a:buFont typeface="Arial" panose="020B0604020202020204" pitchFamily="34" charset="0"/>
              <a:buChar char="•"/>
            </a:pPr>
            <a:r>
              <a:rPr lang="gu-IN" sz="1500" dirty="0">
                <a:effectLst/>
                <a:latin typeface="Baloo Bhai 2" panose="03080502040302020200" pitchFamily="66" charset="0"/>
                <a:ea typeface="Arial" panose="020B0604020202020204" pitchFamily="34" charset="0"/>
                <a:cs typeface="Baloo Bhai 2" panose="03080502040302020200" pitchFamily="66" charset="0"/>
              </a:rPr>
              <a:t>આ પ્રક્રિયા કરતી વખતે આપ જે આઈડી 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Approval</a:t>
            </a:r>
            <a:r>
              <a:rPr lang="gu-IN" sz="1500" dirty="0">
                <a:effectLst/>
                <a:latin typeface="Baloo Bhai 2" panose="03080502040302020200" pitchFamily="66" charset="0"/>
                <a:ea typeface="Arial" panose="020B0604020202020204" pitchFamily="34" charset="0"/>
                <a:cs typeface="Baloo Bhai 2" panose="03080502040302020200" pitchFamily="66" charset="0"/>
              </a:rPr>
              <a:t> કરી રહ્યા છે તેની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Digital Signature</a:t>
            </a:r>
            <a:r>
              <a:rPr lang="gu-IN" sz="1500" dirty="0">
                <a:effectLst/>
                <a:latin typeface="Baloo Bhai 2" panose="03080502040302020200" pitchFamily="66" charset="0"/>
                <a:ea typeface="Arial" panose="020B0604020202020204" pitchFamily="34" charset="0"/>
                <a:cs typeface="Baloo Bhai 2" panose="03080502040302020200" pitchFamily="66" charset="0"/>
              </a:rPr>
              <a:t> કોમ્પ્યુટર ના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USB</a:t>
            </a:r>
            <a:r>
              <a:rPr lang="gu-IN" sz="1500" dirty="0">
                <a:effectLst/>
                <a:latin typeface="Baloo Bhai 2" panose="03080502040302020200" pitchFamily="66" charset="0"/>
                <a:ea typeface="Arial" panose="020B0604020202020204" pitchFamily="34" charset="0"/>
                <a:cs typeface="Baloo Bhai 2" panose="03080502040302020200" pitchFamily="66" charset="0"/>
              </a:rPr>
              <a:t> પોર્ટ માં ભરાયેલી રાખવાની રહેશે.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9" name="Rectangle 18">
            <a:extLst>
              <a:ext uri="{FF2B5EF4-FFF2-40B4-BE49-F238E27FC236}">
                <a16:creationId xmlns:a16="http://schemas.microsoft.com/office/drawing/2014/main" id="{9158FACB-CBD5-304D-0039-771240D1AA32}"/>
              </a:ext>
            </a:extLst>
          </p:cNvPr>
          <p:cNvSpPr/>
          <p:nvPr/>
        </p:nvSpPr>
        <p:spPr>
          <a:xfrm>
            <a:off x="2248678" y="4516016"/>
            <a:ext cx="681134" cy="2705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457764A-3FC7-F23C-E54B-099B689CEA78}"/>
              </a:ext>
            </a:extLst>
          </p:cNvPr>
          <p:cNvSpPr txBox="1"/>
          <p:nvPr/>
        </p:nvSpPr>
        <p:spPr>
          <a:xfrm>
            <a:off x="5214687" y="3201864"/>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5</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2" name="Rectangle 1">
            <a:extLst>
              <a:ext uri="{FF2B5EF4-FFF2-40B4-BE49-F238E27FC236}">
                <a16:creationId xmlns:a16="http://schemas.microsoft.com/office/drawing/2014/main" id="{64A597A3-59A8-28F1-9CB9-441A793A27CD}"/>
              </a:ext>
            </a:extLst>
          </p:cNvPr>
          <p:cNvSpPr/>
          <p:nvPr/>
        </p:nvSpPr>
        <p:spPr>
          <a:xfrm>
            <a:off x="4843291" y="4424174"/>
            <a:ext cx="1080655" cy="4542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570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74C3D5-107A-ED05-B1EF-E4F2816C5E62}"/>
              </a:ext>
            </a:extLst>
          </p:cNvPr>
          <p:cNvSpPr txBox="1"/>
          <p:nvPr/>
        </p:nvSpPr>
        <p:spPr>
          <a:xfrm>
            <a:off x="3187689" y="128438"/>
            <a:ext cx="5816622" cy="800219"/>
          </a:xfrm>
          <a:prstGeom prst="rect">
            <a:avLst/>
          </a:prstGeom>
          <a:solidFill>
            <a:schemeClr val="accent2">
              <a:lumMod val="40000"/>
              <a:lumOff val="60000"/>
            </a:schemeClr>
          </a:solidFill>
          <a:ln w="19050">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a:t>
            </a:r>
            <a:r>
              <a:rPr lang="gu-IN" sz="2800" b="1" u="sng" spc="-25" dirty="0">
                <a:solidFill>
                  <a:srgbClr val="7030A0"/>
                </a:solidFill>
                <a:latin typeface="Baloo Bhai 2" panose="03080502040302020200" pitchFamily="66" charset="0"/>
                <a:cs typeface="Baloo Bhai 2" panose="03080502040302020200" pitchFamily="66" charset="0"/>
              </a:rPr>
              <a:t> Approval</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and UI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4" name="Picture 3">
            <a:extLst>
              <a:ext uri="{FF2B5EF4-FFF2-40B4-BE49-F238E27FC236}">
                <a16:creationId xmlns:a16="http://schemas.microsoft.com/office/drawing/2014/main" id="{6BA56CA3-1D02-296B-1880-64D3925E94E2}"/>
              </a:ext>
            </a:extLst>
          </p:cNvPr>
          <p:cNvPicPr>
            <a:picLocks noChangeAspect="1"/>
          </p:cNvPicPr>
          <p:nvPr/>
        </p:nvPicPr>
        <p:blipFill>
          <a:blip r:embed="rId2"/>
          <a:stretch>
            <a:fillRect/>
          </a:stretch>
        </p:blipFill>
        <p:spPr>
          <a:xfrm>
            <a:off x="122961" y="1036926"/>
            <a:ext cx="8503803" cy="4818929"/>
          </a:xfrm>
          <a:prstGeom prst="rect">
            <a:avLst/>
          </a:prstGeom>
          <a:ln w="19050">
            <a:solidFill>
              <a:srgbClr val="002060"/>
            </a:solidFill>
          </a:ln>
        </p:spPr>
      </p:pic>
      <p:sp>
        <p:nvSpPr>
          <p:cNvPr id="5" name="TextBox 4">
            <a:extLst>
              <a:ext uri="{FF2B5EF4-FFF2-40B4-BE49-F238E27FC236}">
                <a16:creationId xmlns:a16="http://schemas.microsoft.com/office/drawing/2014/main" id="{E98645FD-57FE-3A8C-595C-68FD657CEE8F}"/>
              </a:ext>
            </a:extLst>
          </p:cNvPr>
          <p:cNvSpPr txBox="1"/>
          <p:nvPr/>
        </p:nvSpPr>
        <p:spPr>
          <a:xfrm>
            <a:off x="8746836" y="1041832"/>
            <a:ext cx="3322204" cy="5257208"/>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lnSpc>
                <a:spcPct val="150000"/>
              </a:lnSpc>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step-5</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latin typeface="Baloo Bhai 2" panose="03080502040302020200" pitchFamily="66" charset="0"/>
                <a:ea typeface="Arial" panose="020B0604020202020204" pitchFamily="34" charset="0"/>
                <a:cs typeface="Baloo Bhai 2" panose="03080502040302020200" pitchFamily="66" charset="0"/>
              </a:rPr>
              <a:t>Apply Digital Signature</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પર ક્લિક કરતા બાજુ સ્ક્રીન ખુલશે.</a:t>
            </a:r>
          </a:p>
          <a:p>
            <a:pPr marL="285750" indent="-285750" algn="just">
              <a:lnSpc>
                <a:spcPct val="150000"/>
              </a:lnSpc>
              <a:buFont typeface="Arial" panose="020B0604020202020204" pitchFamily="34" charset="0"/>
              <a:buChar char="•"/>
            </a:pP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step-6</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થી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Java</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અંગે નો મેસેજ આવશે જેમાં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Java Softvare </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ને ક્યારે પણ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Update</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અને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Block</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a:t>
            </a:r>
            <a:r>
              <a:rPr lang="gu-IN" sz="1500" b="1" dirty="0">
                <a:solidFill>
                  <a:srgbClr val="FF0000"/>
                </a:solidFill>
                <a:highlight>
                  <a:srgbClr val="FFFF00"/>
                </a:highlight>
                <a:latin typeface="Baloo Bhai 2" panose="03080502040302020200" pitchFamily="66" charset="0"/>
                <a:ea typeface="Arial" panose="020B0604020202020204" pitchFamily="34" charset="0"/>
                <a:cs typeface="Baloo Bhai 2" panose="03080502040302020200" pitchFamily="66" charset="0"/>
              </a:rPr>
              <a:t>ઓપ્શન પર ક્લિક કરવું નહિ.</a:t>
            </a:r>
          </a:p>
          <a:p>
            <a:pPr marL="285750" indent="-285750" algn="just">
              <a:lnSpc>
                <a:spcPct val="150000"/>
              </a:lnSpc>
              <a:buFont typeface="Arial" panose="020B0604020202020204" pitchFamily="34" charset="0"/>
              <a:buChar char="•"/>
            </a:pPr>
            <a:r>
              <a:rPr lang="gu-IN" sz="1500" dirty="0">
                <a:effectLst/>
                <a:highlight>
                  <a:srgbClr val="FFFF00"/>
                </a:highlight>
                <a:latin typeface="Baloo Bhai 2" panose="03080502040302020200" pitchFamily="66" charset="0"/>
                <a:ea typeface="Arial" panose="020B0604020202020204" pitchFamily="34" charset="0"/>
                <a:cs typeface="Baloo Bhai 2" panose="03080502040302020200" pitchFamily="66" charset="0"/>
              </a:rPr>
              <a:t>આ મેસેજ જયારે તમે પહેલું પેમેન્ટ ને </a:t>
            </a:r>
            <a:r>
              <a:rPr lang="gu-IN" sz="1500" b="1" dirty="0">
                <a:effectLst/>
                <a:highlight>
                  <a:srgbClr val="FFFF00"/>
                </a:highlight>
                <a:latin typeface="Baloo Bhai 2" panose="03080502040302020200" pitchFamily="66" charset="0"/>
                <a:ea typeface="Arial" panose="020B0604020202020204" pitchFamily="34" charset="0"/>
                <a:cs typeface="Baloo Bhai 2" panose="03080502040302020200" pitchFamily="66" charset="0"/>
              </a:rPr>
              <a:t>Approval</a:t>
            </a:r>
            <a:r>
              <a:rPr lang="gu-IN" sz="1500" dirty="0">
                <a:effectLst/>
                <a:highlight>
                  <a:srgbClr val="FFFF00"/>
                </a:highlight>
                <a:latin typeface="Baloo Bhai 2" panose="03080502040302020200" pitchFamily="66" charset="0"/>
                <a:ea typeface="Arial" panose="020B0604020202020204" pitchFamily="34" charset="0"/>
                <a:cs typeface="Baloo Bhai 2" panose="03080502040302020200" pitchFamily="66" charset="0"/>
              </a:rPr>
              <a:t> કરી રહ્યા હશો ત્યારે આવશે.</a:t>
            </a:r>
          </a:p>
          <a:p>
            <a:pPr marL="285750" indent="-285750" algn="just">
              <a:lnSpc>
                <a:spcPct val="150000"/>
              </a:lnSpc>
              <a:buFont typeface="Arial" panose="020B0604020202020204" pitchFamily="34" charset="0"/>
              <a:buChar char="•"/>
            </a:pP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આથી તેમાં પ્રથમ </a:t>
            </a:r>
            <a:r>
              <a:rPr lang="en-US"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Do not ask again until the next update is available </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ની આગળ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ટીક/ક્લિક</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કરી અને ત્યારબાદ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Later</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ઓપ્શન પર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ક્લિક</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કરવાનું રહેશે.</a:t>
            </a:r>
          </a:p>
          <a:p>
            <a:pPr marL="285750" indent="-285750" algn="just">
              <a:lnSpc>
                <a:spcPct val="150000"/>
              </a:lnSpc>
              <a:buFont typeface="Arial" panose="020B0604020202020204" pitchFamily="34" charset="0"/>
              <a:buChar char="•"/>
            </a:pPr>
            <a:r>
              <a:rPr lang="gu-IN" sz="1500" dirty="0">
                <a:effectLst/>
                <a:latin typeface="Baloo Bhai 2" panose="03080502040302020200" pitchFamily="66" charset="0"/>
                <a:ea typeface="Arial" panose="020B0604020202020204" pitchFamily="34" charset="0"/>
                <a:cs typeface="Baloo Bhai 2" panose="03080502040302020200" pitchFamily="66" charset="0"/>
              </a:rPr>
              <a:t>ઉપર જણાવ્યા મુજબ ની પ્રોસેસ કરતા આગળ ના અન્ય ઓપ્શન ની કામગીરી શરુ થશે. </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pic>
        <p:nvPicPr>
          <p:cNvPr id="7" name="Picture 6">
            <a:extLst>
              <a:ext uri="{FF2B5EF4-FFF2-40B4-BE49-F238E27FC236}">
                <a16:creationId xmlns:a16="http://schemas.microsoft.com/office/drawing/2014/main" id="{B995601C-B9BE-A19F-9A48-55F294FE7F96}"/>
              </a:ext>
            </a:extLst>
          </p:cNvPr>
          <p:cNvPicPr>
            <a:picLocks noChangeAspect="1"/>
          </p:cNvPicPr>
          <p:nvPr/>
        </p:nvPicPr>
        <p:blipFill>
          <a:blip r:embed="rId3"/>
          <a:stretch>
            <a:fillRect/>
          </a:stretch>
        </p:blipFill>
        <p:spPr>
          <a:xfrm>
            <a:off x="400051" y="5964124"/>
            <a:ext cx="3590057" cy="796894"/>
          </a:xfrm>
          <a:prstGeom prst="rect">
            <a:avLst/>
          </a:prstGeom>
          <a:ln w="19050">
            <a:solidFill>
              <a:srgbClr val="002060"/>
            </a:solidFill>
          </a:ln>
        </p:spPr>
      </p:pic>
      <p:pic>
        <p:nvPicPr>
          <p:cNvPr id="9" name="Picture 8">
            <a:extLst>
              <a:ext uri="{FF2B5EF4-FFF2-40B4-BE49-F238E27FC236}">
                <a16:creationId xmlns:a16="http://schemas.microsoft.com/office/drawing/2014/main" id="{72C23B89-81AB-7ABB-6085-06FC5E3F74DA}"/>
              </a:ext>
            </a:extLst>
          </p:cNvPr>
          <p:cNvPicPr>
            <a:picLocks noChangeAspect="1"/>
          </p:cNvPicPr>
          <p:nvPr/>
        </p:nvPicPr>
        <p:blipFill>
          <a:blip r:embed="rId4"/>
          <a:stretch>
            <a:fillRect/>
          </a:stretch>
        </p:blipFill>
        <p:spPr>
          <a:xfrm>
            <a:off x="4435773" y="5972077"/>
            <a:ext cx="4043212" cy="796894"/>
          </a:xfrm>
          <a:prstGeom prst="rect">
            <a:avLst/>
          </a:prstGeom>
          <a:ln w="19050">
            <a:solidFill>
              <a:schemeClr val="tx1"/>
            </a:solidFill>
          </a:ln>
        </p:spPr>
      </p:pic>
      <p:sp>
        <p:nvSpPr>
          <p:cNvPr id="10" name="Rectangle 9">
            <a:extLst>
              <a:ext uri="{FF2B5EF4-FFF2-40B4-BE49-F238E27FC236}">
                <a16:creationId xmlns:a16="http://schemas.microsoft.com/office/drawing/2014/main" id="{15C5E8F1-61AC-506D-52BC-60FDDD639989}"/>
              </a:ext>
            </a:extLst>
          </p:cNvPr>
          <p:cNvSpPr/>
          <p:nvPr/>
        </p:nvSpPr>
        <p:spPr>
          <a:xfrm>
            <a:off x="3066473" y="3639127"/>
            <a:ext cx="2189018" cy="27709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DEEF19-96BC-80BF-E0F6-8E59507A2624}"/>
              </a:ext>
            </a:extLst>
          </p:cNvPr>
          <p:cNvSpPr/>
          <p:nvPr/>
        </p:nvSpPr>
        <p:spPr>
          <a:xfrm>
            <a:off x="2863273" y="4008582"/>
            <a:ext cx="1838036" cy="27709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17010B1-FB9D-5A9E-1F3C-2794F15E5D10}"/>
              </a:ext>
            </a:extLst>
          </p:cNvPr>
          <p:cNvSpPr txBox="1"/>
          <p:nvPr/>
        </p:nvSpPr>
        <p:spPr>
          <a:xfrm>
            <a:off x="6016722" y="4531900"/>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6</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152691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F27BB5-23D8-6B93-2EB0-33EAF81EFF1D}"/>
              </a:ext>
            </a:extLst>
          </p:cNvPr>
          <p:cNvSpPr txBox="1"/>
          <p:nvPr/>
        </p:nvSpPr>
        <p:spPr>
          <a:xfrm>
            <a:off x="3187689" y="128438"/>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a:t>
            </a:r>
            <a:r>
              <a:rPr lang="gu-IN" sz="2800" b="1" u="sng" spc="-25" dirty="0">
                <a:solidFill>
                  <a:srgbClr val="7030A0"/>
                </a:solidFill>
                <a:latin typeface="Baloo Bhai 2" panose="03080502040302020200" pitchFamily="66" charset="0"/>
                <a:cs typeface="Baloo Bhai 2" panose="03080502040302020200" pitchFamily="66" charset="0"/>
              </a:rPr>
              <a:t> Approval</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and UI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4" name="Picture 3">
            <a:extLst>
              <a:ext uri="{FF2B5EF4-FFF2-40B4-BE49-F238E27FC236}">
                <a16:creationId xmlns:a16="http://schemas.microsoft.com/office/drawing/2014/main" id="{6FEF7C44-4244-C7F2-CD2A-C8A109F50B6A}"/>
              </a:ext>
            </a:extLst>
          </p:cNvPr>
          <p:cNvPicPr>
            <a:picLocks noChangeAspect="1"/>
          </p:cNvPicPr>
          <p:nvPr/>
        </p:nvPicPr>
        <p:blipFill>
          <a:blip r:embed="rId2"/>
          <a:stretch>
            <a:fillRect/>
          </a:stretch>
        </p:blipFill>
        <p:spPr>
          <a:xfrm>
            <a:off x="167951" y="1001057"/>
            <a:ext cx="6774024" cy="3804208"/>
          </a:xfrm>
          <a:prstGeom prst="rect">
            <a:avLst/>
          </a:prstGeom>
          <a:ln w="28575">
            <a:solidFill>
              <a:srgbClr val="002060"/>
            </a:solidFill>
          </a:ln>
        </p:spPr>
      </p:pic>
      <p:pic>
        <p:nvPicPr>
          <p:cNvPr id="6" name="Picture 5">
            <a:extLst>
              <a:ext uri="{FF2B5EF4-FFF2-40B4-BE49-F238E27FC236}">
                <a16:creationId xmlns:a16="http://schemas.microsoft.com/office/drawing/2014/main" id="{0C685A36-1296-EF8F-6DD8-86E2C6EE26B4}"/>
              </a:ext>
            </a:extLst>
          </p:cNvPr>
          <p:cNvPicPr>
            <a:picLocks noChangeAspect="1"/>
          </p:cNvPicPr>
          <p:nvPr/>
        </p:nvPicPr>
        <p:blipFill>
          <a:blip r:embed="rId3"/>
          <a:stretch>
            <a:fillRect/>
          </a:stretch>
        </p:blipFill>
        <p:spPr>
          <a:xfrm>
            <a:off x="4646645" y="2925354"/>
            <a:ext cx="7377404" cy="3804208"/>
          </a:xfrm>
          <a:prstGeom prst="rect">
            <a:avLst/>
          </a:prstGeom>
          <a:ln w="28575">
            <a:solidFill>
              <a:schemeClr val="tx1"/>
            </a:solidFill>
          </a:ln>
        </p:spPr>
      </p:pic>
      <p:sp>
        <p:nvSpPr>
          <p:cNvPr id="7" name="TextBox 6">
            <a:extLst>
              <a:ext uri="{FF2B5EF4-FFF2-40B4-BE49-F238E27FC236}">
                <a16:creationId xmlns:a16="http://schemas.microsoft.com/office/drawing/2014/main" id="{4D47ADE4-69AD-92C0-4269-A2255B23A3BC}"/>
              </a:ext>
            </a:extLst>
          </p:cNvPr>
          <p:cNvSpPr txBox="1"/>
          <p:nvPr/>
        </p:nvSpPr>
        <p:spPr>
          <a:xfrm>
            <a:off x="7156580" y="1001057"/>
            <a:ext cx="4758612" cy="1708160"/>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Step-5 થી Apply Digital Signature</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પર ક્લિક કર્યા બાદ </a:t>
            </a:r>
            <a:r>
              <a:rPr lang="gu-IN" sz="1500" b="1" dirty="0">
                <a:latin typeface="Baloo Bhai 2" panose="03080502040302020200" pitchFamily="66" charset="0"/>
                <a:ea typeface="Arial" panose="020B0604020202020204" pitchFamily="34" charset="0"/>
                <a:cs typeface="Baloo Bhai 2" panose="03080502040302020200" pitchFamily="66" charset="0"/>
              </a:rPr>
              <a:t>Step-6</a:t>
            </a:r>
            <a:r>
              <a:rPr lang="gu-IN" sz="1500" dirty="0">
                <a:latin typeface="Baloo Bhai 2" panose="03080502040302020200" pitchFamily="66" charset="0"/>
                <a:ea typeface="Arial" panose="020B0604020202020204" pitchFamily="34" charset="0"/>
                <a:cs typeface="Baloo Bhai 2" panose="03080502040302020200" pitchFamily="66" charset="0"/>
              </a:rPr>
              <a:t> મુજબ ના </a:t>
            </a:r>
            <a:r>
              <a:rPr lang="gu-IN" sz="1500" b="1" dirty="0">
                <a:latin typeface="Baloo Bhai 2" panose="03080502040302020200" pitchFamily="66" charset="0"/>
                <a:ea typeface="Arial" panose="020B0604020202020204" pitchFamily="34" charset="0"/>
                <a:cs typeface="Baloo Bhai 2" panose="03080502040302020200" pitchFamily="66" charset="0"/>
              </a:rPr>
              <a:t>Java</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ની પ્રોસેસ પૂર્ણ થતા </a:t>
            </a: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Step-7</a:t>
            </a:r>
            <a:r>
              <a:rPr lang="gu-IN" sz="1500" dirty="0">
                <a:latin typeface="Baloo Bhai 2" panose="03080502040302020200" pitchFamily="66" charset="0"/>
                <a:ea typeface="Arial" panose="020B0604020202020204" pitchFamily="34" charset="0"/>
                <a:cs typeface="Baloo Bhai 2" panose="03080502040302020200" pitchFamily="66" charset="0"/>
              </a:rPr>
              <a:t> મુજબ ની સ્ક્રીન ખુલશે જેમાં </a:t>
            </a:r>
            <a:r>
              <a:rPr lang="gu-IN" sz="1500" b="1" dirty="0">
                <a:latin typeface="Baloo Bhai 2" panose="03080502040302020200" pitchFamily="66" charset="0"/>
                <a:ea typeface="Arial" panose="020B0604020202020204" pitchFamily="34" charset="0"/>
                <a:cs typeface="Baloo Bhai 2" panose="03080502040302020200" pitchFamily="66" charset="0"/>
              </a:rPr>
              <a:t>Block</a:t>
            </a:r>
            <a:r>
              <a:rPr lang="gu-IN" sz="1500" dirty="0">
                <a:latin typeface="Baloo Bhai 2" panose="03080502040302020200" pitchFamily="66" charset="0"/>
                <a:ea typeface="Arial" panose="020B0604020202020204" pitchFamily="34" charset="0"/>
                <a:cs typeface="Baloo Bhai 2" panose="03080502040302020200" pitchFamily="66" charset="0"/>
              </a:rPr>
              <a:t> અને </a:t>
            </a:r>
            <a:r>
              <a:rPr lang="gu-IN" sz="1500" b="1" dirty="0">
                <a:latin typeface="Baloo Bhai 2" panose="03080502040302020200" pitchFamily="66" charset="0"/>
                <a:ea typeface="Arial" panose="020B0604020202020204" pitchFamily="34" charset="0"/>
                <a:cs typeface="Baloo Bhai 2" panose="03080502040302020200" pitchFamily="66" charset="0"/>
              </a:rPr>
              <a:t>Don’t Block </a:t>
            </a:r>
            <a:r>
              <a:rPr lang="gu-IN" sz="1500" dirty="0">
                <a:latin typeface="Baloo Bhai 2" panose="03080502040302020200" pitchFamily="66" charset="0"/>
                <a:ea typeface="Arial" panose="020B0604020202020204" pitchFamily="34" charset="0"/>
                <a:cs typeface="Baloo Bhai 2" panose="03080502040302020200" pitchFamily="66" charset="0"/>
              </a:rPr>
              <a:t>ઓપ્શન દેખાશે જેમાં </a:t>
            </a:r>
            <a:r>
              <a:rPr lang="gu-IN" sz="1500" b="1" dirty="0">
                <a:highlight>
                  <a:srgbClr val="FFFF00"/>
                </a:highlight>
                <a:latin typeface="Baloo Bhai 2" panose="03080502040302020200" pitchFamily="66" charset="0"/>
                <a:ea typeface="Arial" panose="020B0604020202020204" pitchFamily="34" charset="0"/>
                <a:cs typeface="Baloo Bhai 2" panose="03080502040302020200" pitchFamily="66" charset="0"/>
              </a:rPr>
              <a:t>Don’t Block</a:t>
            </a:r>
            <a:r>
              <a:rPr lang="gu-IN" sz="1500" dirty="0">
                <a:highlight>
                  <a:srgbClr val="FFFF00"/>
                </a:highlight>
                <a:latin typeface="Baloo Bhai 2" panose="03080502040302020200" pitchFamily="66" charset="0"/>
                <a:ea typeface="Arial" panose="020B0604020202020204" pitchFamily="34" charset="0"/>
                <a:cs typeface="Baloo Bhai 2" panose="03080502040302020200" pitchFamily="66" charset="0"/>
              </a:rPr>
              <a:t> પર જ ક્લિક કરવું .</a:t>
            </a:r>
          </a:p>
          <a:p>
            <a:pPr marL="28575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અગાઉ જે રીતે </a:t>
            </a:r>
            <a:r>
              <a:rPr lang="gu-IN" sz="1500" b="1" dirty="0">
                <a:latin typeface="Baloo Bhai 2" panose="03080502040302020200" pitchFamily="66" charset="0"/>
                <a:ea typeface="Arial" panose="020B0604020202020204" pitchFamily="34" charset="0"/>
                <a:cs typeface="Baloo Bhai 2" panose="03080502040302020200" pitchFamily="66" charset="0"/>
              </a:rPr>
              <a:t>Digital Signature</a:t>
            </a:r>
            <a:r>
              <a:rPr lang="gu-IN" sz="1500" dirty="0">
                <a:latin typeface="Baloo Bhai 2" panose="03080502040302020200" pitchFamily="66" charset="0"/>
                <a:ea typeface="Arial" panose="020B0604020202020204" pitchFamily="34" charset="0"/>
                <a:cs typeface="Baloo Bhai 2" panose="03080502040302020200" pitchFamily="66" charset="0"/>
              </a:rPr>
              <a:t> ને આપના કોમ્યુટર અને </a:t>
            </a:r>
            <a:r>
              <a:rPr lang="gu-IN" sz="1500" b="1" dirty="0">
                <a:latin typeface="Baloo Bhai 2" panose="03080502040302020200" pitchFamily="66" charset="0"/>
                <a:ea typeface="Arial" panose="020B0604020202020204" pitchFamily="34" charset="0"/>
                <a:cs typeface="Baloo Bhai 2" panose="03080502040302020200" pitchFamily="66" charset="0"/>
              </a:rPr>
              <a:t>PFMS</a:t>
            </a:r>
            <a:r>
              <a:rPr lang="gu-IN" sz="1500" dirty="0">
                <a:latin typeface="Baloo Bhai 2" panose="03080502040302020200" pitchFamily="66" charset="0"/>
                <a:ea typeface="Arial" panose="020B0604020202020204" pitchFamily="34" charset="0"/>
                <a:cs typeface="Baloo Bhai 2" panose="03080502040302020200" pitchFamily="66" charset="0"/>
              </a:rPr>
              <a:t> માં </a:t>
            </a:r>
            <a:r>
              <a:rPr lang="gu-IN" sz="1500" b="1" dirty="0">
                <a:latin typeface="Baloo Bhai 2" panose="03080502040302020200" pitchFamily="66" charset="0"/>
                <a:ea typeface="Arial" panose="020B0604020202020204" pitchFamily="34" charset="0"/>
                <a:cs typeface="Baloo Bhai 2" panose="03080502040302020200" pitchFamily="66" charset="0"/>
              </a:rPr>
              <a:t>Install</a:t>
            </a:r>
            <a:r>
              <a:rPr lang="gu-IN" sz="1500" dirty="0">
                <a:latin typeface="Baloo Bhai 2" panose="03080502040302020200" pitchFamily="66" charset="0"/>
                <a:ea typeface="Arial" panose="020B0604020202020204" pitchFamily="34" charset="0"/>
                <a:cs typeface="Baloo Bhai 2" panose="03080502040302020200" pitchFamily="66" charset="0"/>
              </a:rPr>
              <a:t> કરતી વખતે સુચના આપેલ તમામ બાબતો ની ચોકસાઈ રાખવાની રહેશે.</a:t>
            </a:r>
          </a:p>
        </p:txBody>
      </p:sp>
      <p:sp>
        <p:nvSpPr>
          <p:cNvPr id="8" name="TextBox 7">
            <a:extLst>
              <a:ext uri="{FF2B5EF4-FFF2-40B4-BE49-F238E27FC236}">
                <a16:creationId xmlns:a16="http://schemas.microsoft.com/office/drawing/2014/main" id="{BFD039CD-05AF-FFB0-1BA7-E0BC925B5855}"/>
              </a:ext>
            </a:extLst>
          </p:cNvPr>
          <p:cNvSpPr txBox="1"/>
          <p:nvPr/>
        </p:nvSpPr>
        <p:spPr>
          <a:xfrm>
            <a:off x="406399" y="5138842"/>
            <a:ext cx="4122827" cy="1015663"/>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ત્યારબાદ </a:t>
            </a:r>
            <a:r>
              <a:rPr lang="gu-IN" sz="1500" b="1" dirty="0">
                <a:latin typeface="Baloo Bhai 2" panose="03080502040302020200" pitchFamily="66" charset="0"/>
                <a:ea typeface="Arial" panose="020B0604020202020204" pitchFamily="34" charset="0"/>
                <a:cs typeface="Baloo Bhai 2" panose="03080502040302020200" pitchFamily="66" charset="0"/>
              </a:rPr>
              <a:t>step-7</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latin typeface="Baloo Bhai 2" panose="03080502040302020200" pitchFamily="66" charset="0"/>
                <a:ea typeface="Arial" panose="020B0604020202020204" pitchFamily="34" charset="0"/>
                <a:cs typeface="Baloo Bhai 2" panose="03080502040302020200" pitchFamily="66" charset="0"/>
              </a:rPr>
              <a:t>Don’t Block</a:t>
            </a:r>
            <a:r>
              <a:rPr lang="gu-IN" sz="1500" dirty="0">
                <a:latin typeface="Baloo Bhai 2" panose="03080502040302020200" pitchFamily="66" charset="0"/>
                <a:ea typeface="Arial" panose="020B0604020202020204" pitchFamily="34" charset="0"/>
                <a:cs typeface="Baloo Bhai 2" panose="03080502040302020200" pitchFamily="66" charset="0"/>
              </a:rPr>
              <a:t> ઓપ્શન પર ક્લિક કરતા.</a:t>
            </a:r>
          </a:p>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Step-8</a:t>
            </a:r>
            <a:r>
              <a:rPr lang="gu-IN" sz="1500" dirty="0">
                <a:effectLst/>
                <a:latin typeface="Baloo Bhai 2" panose="03080502040302020200" pitchFamily="66" charset="0"/>
                <a:ea typeface="Arial" panose="020B0604020202020204" pitchFamily="34" charset="0"/>
                <a:cs typeface="Baloo Bhai 2" panose="03080502040302020200" pitchFamily="66" charset="0"/>
              </a:rPr>
              <a:t> થી આગળની સ્ક્રીન ઓપન થશે જેમાં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Run</a:t>
            </a:r>
            <a:r>
              <a:rPr lang="gu-IN" sz="1500" dirty="0">
                <a:effectLst/>
                <a:latin typeface="Baloo Bhai 2" panose="03080502040302020200" pitchFamily="66" charset="0"/>
                <a:ea typeface="Arial" panose="020B0604020202020204" pitchFamily="34" charset="0"/>
                <a:cs typeface="Baloo Bhai 2" panose="03080502040302020200" pitchFamily="66" charset="0"/>
              </a:rPr>
              <a:t> પર ક્લિક કરવું .</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9" name="TextBox 8">
            <a:extLst>
              <a:ext uri="{FF2B5EF4-FFF2-40B4-BE49-F238E27FC236}">
                <a16:creationId xmlns:a16="http://schemas.microsoft.com/office/drawing/2014/main" id="{CDDB441F-506C-4485-0C18-D77B4EAD73EF}"/>
              </a:ext>
            </a:extLst>
          </p:cNvPr>
          <p:cNvSpPr txBox="1"/>
          <p:nvPr/>
        </p:nvSpPr>
        <p:spPr>
          <a:xfrm>
            <a:off x="5958026" y="2020463"/>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7</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0" name="TextBox 9">
            <a:extLst>
              <a:ext uri="{FF2B5EF4-FFF2-40B4-BE49-F238E27FC236}">
                <a16:creationId xmlns:a16="http://schemas.microsoft.com/office/drawing/2014/main" id="{35CC75FB-DED8-8A59-F3D7-4883EA12F638}"/>
              </a:ext>
            </a:extLst>
          </p:cNvPr>
          <p:cNvSpPr txBox="1"/>
          <p:nvPr/>
        </p:nvSpPr>
        <p:spPr>
          <a:xfrm>
            <a:off x="10567348" y="4600322"/>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8</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12" name="Picture 11">
            <a:extLst>
              <a:ext uri="{FF2B5EF4-FFF2-40B4-BE49-F238E27FC236}">
                <a16:creationId xmlns:a16="http://schemas.microsoft.com/office/drawing/2014/main" id="{3C9EDECF-EAD4-4354-1310-286E410AA86F}"/>
              </a:ext>
            </a:extLst>
          </p:cNvPr>
          <p:cNvPicPr>
            <a:picLocks noChangeAspect="1"/>
          </p:cNvPicPr>
          <p:nvPr/>
        </p:nvPicPr>
        <p:blipFill>
          <a:blip r:embed="rId4"/>
          <a:stretch>
            <a:fillRect/>
          </a:stretch>
        </p:blipFill>
        <p:spPr>
          <a:xfrm>
            <a:off x="9004311" y="5501562"/>
            <a:ext cx="1792459" cy="615324"/>
          </a:xfrm>
          <a:prstGeom prst="rect">
            <a:avLst/>
          </a:prstGeom>
          <a:ln w="19050">
            <a:solidFill>
              <a:srgbClr val="002060"/>
            </a:solidFill>
          </a:ln>
        </p:spPr>
      </p:pic>
      <p:pic>
        <p:nvPicPr>
          <p:cNvPr id="14" name="Picture 13">
            <a:extLst>
              <a:ext uri="{FF2B5EF4-FFF2-40B4-BE49-F238E27FC236}">
                <a16:creationId xmlns:a16="http://schemas.microsoft.com/office/drawing/2014/main" id="{5BE6F994-ABFA-EEE5-9985-E4A640419838}"/>
              </a:ext>
            </a:extLst>
          </p:cNvPr>
          <p:cNvPicPr>
            <a:picLocks noChangeAspect="1"/>
          </p:cNvPicPr>
          <p:nvPr/>
        </p:nvPicPr>
        <p:blipFill>
          <a:blip r:embed="rId5"/>
          <a:stretch>
            <a:fillRect/>
          </a:stretch>
        </p:blipFill>
        <p:spPr>
          <a:xfrm>
            <a:off x="1842044" y="3428999"/>
            <a:ext cx="2349982" cy="573833"/>
          </a:xfrm>
          <a:prstGeom prst="rect">
            <a:avLst/>
          </a:prstGeom>
          <a:ln w="28575">
            <a:solidFill>
              <a:srgbClr val="002060"/>
            </a:solidFill>
          </a:ln>
        </p:spPr>
      </p:pic>
      <p:cxnSp>
        <p:nvCxnSpPr>
          <p:cNvPr id="16" name="Straight Arrow Connector 15">
            <a:extLst>
              <a:ext uri="{FF2B5EF4-FFF2-40B4-BE49-F238E27FC236}">
                <a16:creationId xmlns:a16="http://schemas.microsoft.com/office/drawing/2014/main" id="{12D9CE59-3025-43FD-4B30-F4B606571FCC}"/>
              </a:ext>
            </a:extLst>
          </p:cNvPr>
          <p:cNvCxnSpPr>
            <a:cxnSpLocks/>
          </p:cNvCxnSpPr>
          <p:nvPr/>
        </p:nvCxnSpPr>
        <p:spPr>
          <a:xfrm flipH="1">
            <a:off x="3424335" y="3092768"/>
            <a:ext cx="690465" cy="46219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F088A06-F9C3-4639-0183-361D9B7397A5}"/>
              </a:ext>
            </a:extLst>
          </p:cNvPr>
          <p:cNvCxnSpPr>
            <a:cxnSpLocks/>
          </p:cNvCxnSpPr>
          <p:nvPr/>
        </p:nvCxnSpPr>
        <p:spPr>
          <a:xfrm>
            <a:off x="9151293" y="5054593"/>
            <a:ext cx="333569" cy="6278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5588340-F5D3-2E74-59C9-F7E8CE7EE810}"/>
              </a:ext>
            </a:extLst>
          </p:cNvPr>
          <p:cNvSpPr/>
          <p:nvPr/>
        </p:nvSpPr>
        <p:spPr>
          <a:xfrm>
            <a:off x="1520890" y="4191265"/>
            <a:ext cx="2827175" cy="409057"/>
          </a:xfrm>
          <a:prstGeom prst="rect">
            <a:avLst/>
          </a:prstGeom>
          <a:solidFill>
            <a:srgbClr val="FFFF0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latin typeface="Baloo Bhai 2" panose="03080502040302020200" pitchFamily="66" charset="0"/>
                <a:cs typeface="Baloo Bhai 2" panose="03080502040302020200" pitchFamily="66" charset="0"/>
              </a:rPr>
              <a:t>Dont Block પર જ ક્લિક કરવું </a:t>
            </a:r>
            <a:endParaRPr lang="en-US" b="1" dirty="0">
              <a:latin typeface="Baloo Bhai 2" panose="03080502040302020200" pitchFamily="66" charset="0"/>
              <a:cs typeface="Baloo Bhai 2" panose="03080502040302020200" pitchFamily="66" charset="0"/>
            </a:endParaRPr>
          </a:p>
        </p:txBody>
      </p:sp>
      <p:cxnSp>
        <p:nvCxnSpPr>
          <p:cNvPr id="22" name="Straight Arrow Connector 21">
            <a:extLst>
              <a:ext uri="{FF2B5EF4-FFF2-40B4-BE49-F238E27FC236}">
                <a16:creationId xmlns:a16="http://schemas.microsoft.com/office/drawing/2014/main" id="{223BD488-BCB1-5BB2-F801-EC0830CA7D0C}"/>
              </a:ext>
            </a:extLst>
          </p:cNvPr>
          <p:cNvCxnSpPr>
            <a:cxnSpLocks/>
          </p:cNvCxnSpPr>
          <p:nvPr/>
        </p:nvCxnSpPr>
        <p:spPr>
          <a:xfrm flipV="1">
            <a:off x="2715208" y="3814930"/>
            <a:ext cx="357810" cy="37633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3665A83-9F1A-1530-0D2C-75966AABBEA6}"/>
              </a:ext>
            </a:extLst>
          </p:cNvPr>
          <p:cNvSpPr/>
          <p:nvPr/>
        </p:nvSpPr>
        <p:spPr>
          <a:xfrm>
            <a:off x="9681897" y="6354148"/>
            <a:ext cx="2229746" cy="375414"/>
          </a:xfrm>
          <a:prstGeom prst="rect">
            <a:avLst/>
          </a:prstGeom>
          <a:solidFill>
            <a:srgbClr val="FFFF0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gu-IN" b="1" dirty="0">
                <a:latin typeface="Baloo Bhai 2" panose="03080502040302020200" pitchFamily="66" charset="0"/>
                <a:cs typeface="Baloo Bhai 2" panose="03080502040302020200" pitchFamily="66" charset="0"/>
              </a:rPr>
              <a:t>Run પર જ ક્લિક કરવું </a:t>
            </a:r>
            <a:endParaRPr lang="en-US" b="1" dirty="0">
              <a:latin typeface="Baloo Bhai 2" panose="03080502040302020200" pitchFamily="66" charset="0"/>
              <a:cs typeface="Baloo Bhai 2" panose="03080502040302020200" pitchFamily="66" charset="0"/>
            </a:endParaRPr>
          </a:p>
        </p:txBody>
      </p:sp>
      <p:cxnSp>
        <p:nvCxnSpPr>
          <p:cNvPr id="27" name="Straight Arrow Connector 26">
            <a:extLst>
              <a:ext uri="{FF2B5EF4-FFF2-40B4-BE49-F238E27FC236}">
                <a16:creationId xmlns:a16="http://schemas.microsoft.com/office/drawing/2014/main" id="{5E615A1C-EEBB-53FB-5E6B-DE578C3C40EF}"/>
              </a:ext>
            </a:extLst>
          </p:cNvPr>
          <p:cNvCxnSpPr>
            <a:cxnSpLocks/>
          </p:cNvCxnSpPr>
          <p:nvPr/>
        </p:nvCxnSpPr>
        <p:spPr>
          <a:xfrm flipH="1" flipV="1">
            <a:off x="9681897" y="5896169"/>
            <a:ext cx="385834" cy="4579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5085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C53BF-A608-6E34-7957-509403BC7DC5}"/>
              </a:ext>
            </a:extLst>
          </p:cNvPr>
          <p:cNvSpPr txBox="1"/>
          <p:nvPr/>
        </p:nvSpPr>
        <p:spPr>
          <a:xfrm>
            <a:off x="3187689" y="128438"/>
            <a:ext cx="5816622"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Expenditure</a:t>
            </a:r>
            <a:r>
              <a:rPr lang="gu-IN" sz="2800" b="1" u="sng" spc="-25" dirty="0">
                <a:solidFill>
                  <a:srgbClr val="7030A0"/>
                </a:solidFill>
                <a:latin typeface="Baloo Bhai 2" panose="03080502040302020200" pitchFamily="66" charset="0"/>
                <a:cs typeface="Baloo Bhai 2" panose="03080502040302020200" pitchFamily="66" charset="0"/>
              </a:rPr>
              <a:t> Approval</a:t>
            </a:r>
            <a:r>
              <a:rPr lang="en-US" sz="2800" b="1" u="sng" spc="-25" dirty="0">
                <a:solidFill>
                  <a:srgbClr val="7030A0"/>
                </a:solidFill>
                <a:latin typeface="Baloo Bhai 2" panose="03080502040302020200" pitchFamily="66" charset="0"/>
                <a:cs typeface="Baloo Bhai 2" panose="03080502040302020200" pitchFamily="66" charset="0"/>
              </a:rPr>
              <a:t>  </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Digital</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Signature</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 Approval </a:t>
            </a:r>
            <a:r>
              <a:rPr lang="en-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Using Excel </a:t>
            </a:r>
            <a:r>
              <a:rPr lang="gu-IN"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and UI </a:t>
            </a:r>
            <a:r>
              <a:rPr lang="en-US" b="1" dirty="0">
                <a:solidFill>
                  <a:srgbClr val="002060"/>
                </a:solidFill>
                <a:latin typeface="Baloo Bhai 2" panose="03080502040302020200" pitchFamily="66" charset="0"/>
                <a:ea typeface="Calibri" panose="020F0502020204030204" pitchFamily="34" charset="0"/>
                <a:cs typeface="Baloo Bhai 2" panose="03080502040302020200" pitchFamily="66" charset="0"/>
              </a:rPr>
              <a:t>Type</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4" name="Picture 3">
            <a:extLst>
              <a:ext uri="{FF2B5EF4-FFF2-40B4-BE49-F238E27FC236}">
                <a16:creationId xmlns:a16="http://schemas.microsoft.com/office/drawing/2014/main" id="{7AE8F3FF-12FC-4506-8E8C-C150BA46238E}"/>
              </a:ext>
            </a:extLst>
          </p:cNvPr>
          <p:cNvPicPr>
            <a:picLocks noChangeAspect="1"/>
          </p:cNvPicPr>
          <p:nvPr/>
        </p:nvPicPr>
        <p:blipFill>
          <a:blip r:embed="rId2"/>
          <a:stretch>
            <a:fillRect/>
          </a:stretch>
        </p:blipFill>
        <p:spPr>
          <a:xfrm>
            <a:off x="267478" y="928657"/>
            <a:ext cx="6973077" cy="3667125"/>
          </a:xfrm>
          <a:prstGeom prst="rect">
            <a:avLst/>
          </a:prstGeom>
          <a:ln w="28575">
            <a:solidFill>
              <a:srgbClr val="002060"/>
            </a:solidFill>
          </a:ln>
        </p:spPr>
      </p:pic>
      <p:pic>
        <p:nvPicPr>
          <p:cNvPr id="6" name="Picture 5">
            <a:extLst>
              <a:ext uri="{FF2B5EF4-FFF2-40B4-BE49-F238E27FC236}">
                <a16:creationId xmlns:a16="http://schemas.microsoft.com/office/drawing/2014/main" id="{1903BA6C-D7E8-8DEF-EC4B-4FE41D2F13FF}"/>
              </a:ext>
            </a:extLst>
          </p:cNvPr>
          <p:cNvPicPr>
            <a:picLocks noChangeAspect="1"/>
          </p:cNvPicPr>
          <p:nvPr/>
        </p:nvPicPr>
        <p:blipFill>
          <a:blip r:embed="rId3"/>
          <a:stretch>
            <a:fillRect/>
          </a:stretch>
        </p:blipFill>
        <p:spPr>
          <a:xfrm>
            <a:off x="5346441" y="2885491"/>
            <a:ext cx="6845559" cy="3667125"/>
          </a:xfrm>
          <a:prstGeom prst="rect">
            <a:avLst/>
          </a:prstGeom>
          <a:ln w="28575">
            <a:solidFill>
              <a:schemeClr val="tx1"/>
            </a:solidFill>
          </a:ln>
        </p:spPr>
      </p:pic>
      <p:sp>
        <p:nvSpPr>
          <p:cNvPr id="7" name="TextBox 6">
            <a:extLst>
              <a:ext uri="{FF2B5EF4-FFF2-40B4-BE49-F238E27FC236}">
                <a16:creationId xmlns:a16="http://schemas.microsoft.com/office/drawing/2014/main" id="{60C7A8C8-6FE6-A2D1-157A-81B99CDF3BA3}"/>
              </a:ext>
            </a:extLst>
          </p:cNvPr>
          <p:cNvSpPr txBox="1"/>
          <p:nvPr/>
        </p:nvSpPr>
        <p:spPr>
          <a:xfrm>
            <a:off x="7356149" y="1746556"/>
            <a:ext cx="4529495" cy="1015663"/>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Step-8</a:t>
            </a:r>
            <a:r>
              <a:rPr lang="gu-IN" sz="1500" dirty="0">
                <a:effectLst/>
                <a:latin typeface="Baloo Bhai 2" panose="03080502040302020200" pitchFamily="66" charset="0"/>
                <a:ea typeface="Arial" panose="020B0604020202020204" pitchFamily="34" charset="0"/>
                <a:cs typeface="Baloo Bhai 2" panose="03080502040302020200" pitchFamily="66" charset="0"/>
              </a:rPr>
              <a:t> થી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Run</a:t>
            </a:r>
            <a:r>
              <a:rPr lang="gu-IN" sz="1500" dirty="0">
                <a:effectLst/>
                <a:latin typeface="Baloo Bhai 2" panose="03080502040302020200" pitchFamily="66" charset="0"/>
                <a:ea typeface="Arial" panose="020B0604020202020204" pitchFamily="34" charset="0"/>
                <a:cs typeface="Baloo Bhai 2" panose="03080502040302020200" pitchFamily="66" charset="0"/>
              </a:rPr>
              <a:t> પર ક્લિક કર્યા બાદ .</a:t>
            </a:r>
          </a:p>
          <a:p>
            <a:pPr marL="28575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Step-9</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latin typeface="Baloo Bhai 2" panose="03080502040302020200" pitchFamily="66" charset="0"/>
                <a:ea typeface="Arial" panose="020B0604020202020204" pitchFamily="34" charset="0"/>
                <a:cs typeface="Baloo Bhai 2" panose="03080502040302020200" pitchFamily="66" charset="0"/>
              </a:rPr>
              <a:t>DSC</a:t>
            </a:r>
            <a:r>
              <a:rPr lang="gu-IN" sz="1500" dirty="0">
                <a:latin typeface="Baloo Bhai 2" panose="03080502040302020200" pitchFamily="66" charset="0"/>
                <a:ea typeface="Arial" panose="020B0604020202020204" pitchFamily="34" charset="0"/>
                <a:cs typeface="Baloo Bhai 2" panose="03080502040302020200" pitchFamily="66" charset="0"/>
              </a:rPr>
              <a:t> નો પાસવર્ડ </a:t>
            </a:r>
            <a:r>
              <a:rPr lang="gu-IN" sz="1500" b="1" dirty="0">
                <a:latin typeface="Baloo Bhai 2" panose="03080502040302020200" pitchFamily="66" charset="0"/>
                <a:ea typeface="Arial" panose="020B0604020202020204" pitchFamily="34" charset="0"/>
                <a:cs typeface="Baloo Bhai 2" panose="03080502040302020200" pitchFamily="66" charset="0"/>
              </a:rPr>
              <a:t>enter(એન્ટર)</a:t>
            </a:r>
            <a:r>
              <a:rPr lang="gu-IN" sz="1500" dirty="0">
                <a:latin typeface="Baloo Bhai 2" panose="03080502040302020200" pitchFamily="66" charset="0"/>
                <a:ea typeface="Arial" panose="020B0604020202020204" pitchFamily="34" charset="0"/>
                <a:cs typeface="Baloo Bhai 2" panose="03080502040302020200" pitchFamily="66" charset="0"/>
              </a:rPr>
              <a:t> કરવાની સુચના આવશે જ્યાં </a:t>
            </a:r>
            <a:r>
              <a:rPr lang="gu-IN" sz="1500" b="1" dirty="0">
                <a:latin typeface="Baloo Bhai 2" panose="03080502040302020200" pitchFamily="66" charset="0"/>
                <a:ea typeface="Arial" panose="020B0604020202020204" pitchFamily="34" charset="0"/>
                <a:cs typeface="Baloo Bhai 2" panose="03080502040302020200" pitchFamily="66" charset="0"/>
              </a:rPr>
              <a:t>DSC</a:t>
            </a:r>
            <a:r>
              <a:rPr lang="gu-IN" sz="1500" dirty="0">
                <a:latin typeface="Baloo Bhai 2" panose="03080502040302020200" pitchFamily="66" charset="0"/>
                <a:ea typeface="Arial" panose="020B0604020202020204" pitchFamily="34" charset="0"/>
                <a:cs typeface="Baloo Bhai 2" panose="03080502040302020200" pitchFamily="66" charset="0"/>
              </a:rPr>
              <a:t> નો પાસવર્ડ ઈનપુટ કરી ત્યારબાદ </a:t>
            </a:r>
            <a:r>
              <a:rPr lang="gu-IN" sz="1500" b="1" dirty="0">
                <a:latin typeface="Baloo Bhai 2" panose="03080502040302020200" pitchFamily="66" charset="0"/>
                <a:ea typeface="Arial" panose="020B0604020202020204" pitchFamily="34" charset="0"/>
                <a:cs typeface="Baloo Bhai 2" panose="03080502040302020200" pitchFamily="66" charset="0"/>
              </a:rPr>
              <a:t>ok</a:t>
            </a:r>
            <a:r>
              <a:rPr lang="gu-IN" sz="1500" dirty="0">
                <a:latin typeface="Baloo Bhai 2" panose="03080502040302020200" pitchFamily="66" charset="0"/>
                <a:ea typeface="Arial" panose="020B0604020202020204" pitchFamily="34" charset="0"/>
                <a:cs typeface="Baloo Bhai 2" panose="03080502040302020200" pitchFamily="66" charset="0"/>
              </a:rPr>
              <a:t> પર ક્લિક કરવાનું રહેશે.</a:t>
            </a:r>
            <a:r>
              <a:rPr lang="gu-IN" sz="1500" dirty="0">
                <a:effectLst/>
                <a:latin typeface="Baloo Bhai 2" panose="03080502040302020200" pitchFamily="66" charset="0"/>
                <a:ea typeface="Arial" panose="020B0604020202020204" pitchFamily="34" charset="0"/>
                <a:cs typeface="Baloo Bhai 2" panose="03080502040302020200" pitchFamily="66" charset="0"/>
              </a:rPr>
              <a:t>.</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8" name="TextBox 7">
            <a:extLst>
              <a:ext uri="{FF2B5EF4-FFF2-40B4-BE49-F238E27FC236}">
                <a16:creationId xmlns:a16="http://schemas.microsoft.com/office/drawing/2014/main" id="{EE9A07DE-BB41-7C9B-9EDA-BDB15AA9866C}"/>
              </a:ext>
            </a:extLst>
          </p:cNvPr>
          <p:cNvSpPr txBox="1"/>
          <p:nvPr/>
        </p:nvSpPr>
        <p:spPr>
          <a:xfrm>
            <a:off x="389937" y="4719053"/>
            <a:ext cx="4834046" cy="1477328"/>
          </a:xfrm>
          <a:prstGeom prst="rect">
            <a:avLst/>
          </a:prstGeom>
          <a:solidFill>
            <a:schemeClr val="accent1">
              <a:lumMod val="40000"/>
              <a:lumOff val="60000"/>
            </a:schemeClr>
          </a:solidFill>
          <a:ln w="19050">
            <a:solidFill>
              <a:srgbClr val="002060"/>
            </a:solidFill>
          </a:ln>
        </p:spPr>
        <p:txBody>
          <a:bodyPr wrap="square">
            <a:spAutoFit/>
          </a:bodyPr>
          <a:lstStyle/>
          <a:p>
            <a:pPr marL="28575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તમામ</a:t>
            </a:r>
            <a:r>
              <a:rPr lang="gu-IN" sz="1500" b="1" dirty="0">
                <a:latin typeface="Baloo Bhai 2" panose="03080502040302020200" pitchFamily="66" charset="0"/>
                <a:ea typeface="Arial" panose="020B0604020202020204" pitchFamily="34" charset="0"/>
                <a:cs typeface="Baloo Bhai 2" panose="03080502040302020200" pitchFamily="66" charset="0"/>
              </a:rPr>
              <a:t> Step 1 થી 9</a:t>
            </a:r>
            <a:r>
              <a:rPr lang="gu-IN" sz="1500" dirty="0">
                <a:latin typeface="Baloo Bhai 2" panose="03080502040302020200" pitchFamily="66" charset="0"/>
                <a:ea typeface="Arial" panose="020B0604020202020204" pitchFamily="34" charset="0"/>
                <a:cs typeface="Baloo Bhai 2" panose="03080502040302020200" pitchFamily="66" charset="0"/>
              </a:rPr>
              <a:t> મુજબ ની કામગીરી પૂર્ણ થતા </a:t>
            </a:r>
            <a:r>
              <a:rPr lang="gu-IN" sz="1500" b="1" dirty="0">
                <a:latin typeface="Baloo Bhai 2" panose="03080502040302020200" pitchFamily="66" charset="0"/>
                <a:ea typeface="Arial" panose="020B0604020202020204" pitchFamily="34" charset="0"/>
                <a:cs typeface="Baloo Bhai 2" panose="03080502040302020200" pitchFamily="66" charset="0"/>
              </a:rPr>
              <a:t>Digitaly signed successfully</a:t>
            </a:r>
            <a:r>
              <a:rPr lang="gu-IN" sz="1500" dirty="0">
                <a:latin typeface="Baloo Bhai 2" panose="03080502040302020200" pitchFamily="66" charset="0"/>
                <a:ea typeface="Arial" panose="020B0604020202020204" pitchFamily="34" charset="0"/>
                <a:cs typeface="Baloo Bhai 2" panose="03080502040302020200" pitchFamily="66" charset="0"/>
              </a:rPr>
              <a:t> નો મેસેજ આવતા </a:t>
            </a:r>
            <a:r>
              <a:rPr lang="gu-IN" sz="1500" b="1" dirty="0">
                <a:latin typeface="Baloo Bhai 2" panose="03080502040302020200" pitchFamily="66" charset="0"/>
                <a:ea typeface="Arial" panose="020B0604020202020204" pitchFamily="34" charset="0"/>
                <a:cs typeface="Baloo Bhai 2" panose="03080502040302020200" pitchFamily="66" charset="0"/>
              </a:rPr>
              <a:t>DSC </a:t>
            </a:r>
            <a:r>
              <a:rPr lang="gu-IN" sz="1500" dirty="0">
                <a:latin typeface="Baloo Bhai 2" panose="03080502040302020200" pitchFamily="66" charset="0"/>
                <a:ea typeface="Arial" panose="020B0604020202020204" pitchFamily="34" charset="0"/>
                <a:cs typeface="Baloo Bhai 2" panose="03080502040302020200" pitchFamily="66" charset="0"/>
              </a:rPr>
              <a:t>થી</a:t>
            </a:r>
            <a:r>
              <a:rPr lang="gu-IN" sz="1500" b="1" dirty="0">
                <a:latin typeface="Baloo Bhai 2" panose="03080502040302020200" pitchFamily="66" charset="0"/>
                <a:ea typeface="Arial" panose="020B0604020202020204" pitchFamily="34" charset="0"/>
                <a:cs typeface="Baloo Bhai 2" panose="03080502040302020200" pitchFamily="66" charset="0"/>
              </a:rPr>
              <a:t> approval </a:t>
            </a:r>
            <a:r>
              <a:rPr lang="gu-IN" sz="1500" dirty="0">
                <a:latin typeface="Baloo Bhai 2" panose="03080502040302020200" pitchFamily="66" charset="0"/>
                <a:ea typeface="Arial" panose="020B0604020202020204" pitchFamily="34" charset="0"/>
                <a:cs typeface="Baloo Bhai 2" panose="03080502040302020200" pitchFamily="66" charset="0"/>
              </a:rPr>
              <a:t>ની પ્રોસેસ પૂર્ણ થઇ ગણાશે.</a:t>
            </a:r>
          </a:p>
          <a:p>
            <a:pPr marL="28575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અહી કરેલ તમામ</a:t>
            </a:r>
            <a:r>
              <a:rPr lang="gu-IN" sz="1500" b="1" dirty="0">
                <a:latin typeface="Baloo Bhai 2" panose="03080502040302020200" pitchFamily="66" charset="0"/>
                <a:ea typeface="Arial" panose="020B0604020202020204" pitchFamily="34" charset="0"/>
                <a:cs typeface="Baloo Bhai 2" panose="03080502040302020200" pitchFamily="66" charset="0"/>
              </a:rPr>
              <a:t> Step-1 to 9 </a:t>
            </a:r>
            <a:r>
              <a:rPr lang="gu-IN" sz="1500" dirty="0">
                <a:latin typeface="Baloo Bhai 2" panose="03080502040302020200" pitchFamily="66" charset="0"/>
                <a:ea typeface="Arial" panose="020B0604020202020204" pitchFamily="34" charset="0"/>
                <a:cs typeface="Baloo Bhai 2" panose="03080502040302020200" pitchFamily="66" charset="0"/>
              </a:rPr>
              <a:t>ની પ્રોસેસ બંને </a:t>
            </a:r>
            <a:r>
              <a:rPr lang="gu-IN" sz="1500" b="1" dirty="0">
                <a:latin typeface="Baloo Bhai 2" panose="03080502040302020200" pitchFamily="66" charset="0"/>
                <a:ea typeface="Arial" panose="020B0604020202020204" pitchFamily="34" charset="0"/>
                <a:cs typeface="Baloo Bhai 2" panose="03080502040302020200" pitchFamily="66" charset="0"/>
              </a:rPr>
              <a:t>ચેકર-1 </a:t>
            </a:r>
            <a:r>
              <a:rPr lang="gu-IN" sz="1500" dirty="0">
                <a:latin typeface="Baloo Bhai 2" panose="03080502040302020200" pitchFamily="66" charset="0"/>
                <a:ea typeface="Arial" panose="020B0604020202020204" pitchFamily="34" charset="0"/>
                <a:cs typeface="Baloo Bhai 2" panose="03080502040302020200" pitchFamily="66" charset="0"/>
              </a:rPr>
              <a:t>અને</a:t>
            </a:r>
            <a:r>
              <a:rPr lang="gu-IN" sz="1500" b="1" dirty="0">
                <a:latin typeface="Baloo Bhai 2" panose="03080502040302020200" pitchFamily="66" charset="0"/>
                <a:ea typeface="Arial" panose="020B0604020202020204" pitchFamily="34" charset="0"/>
                <a:cs typeface="Baloo Bhai 2" panose="03080502040302020200" pitchFamily="66" charset="0"/>
              </a:rPr>
              <a:t> ચેકર-2 </a:t>
            </a:r>
            <a:r>
              <a:rPr lang="gu-IN" sz="1500" dirty="0">
                <a:latin typeface="Baloo Bhai 2" panose="03080502040302020200" pitchFamily="66" charset="0"/>
                <a:ea typeface="Arial" panose="020B0604020202020204" pitchFamily="34" charset="0"/>
                <a:cs typeface="Baloo Bhai 2" panose="03080502040302020200" pitchFamily="66" charset="0"/>
              </a:rPr>
              <a:t>માં સમાન રીતે પૂર્ણ કર્યા બાદ</a:t>
            </a:r>
            <a:r>
              <a:rPr lang="gu-IN" sz="1500" b="1" dirty="0">
                <a:latin typeface="Baloo Bhai 2" panose="03080502040302020200" pitchFamily="66" charset="0"/>
                <a:ea typeface="Arial" panose="020B0604020202020204" pitchFamily="34" charset="0"/>
                <a:cs typeface="Baloo Bhai 2" panose="03080502040302020200" pitchFamily="66" charset="0"/>
              </a:rPr>
              <a:t> DSC </a:t>
            </a:r>
            <a:r>
              <a:rPr lang="gu-IN" sz="1500" dirty="0">
                <a:latin typeface="Baloo Bhai 2" panose="03080502040302020200" pitchFamily="66" charset="0"/>
                <a:ea typeface="Arial" panose="020B0604020202020204" pitchFamily="34" charset="0"/>
                <a:cs typeface="Baloo Bhai 2" panose="03080502040302020200" pitchFamily="66" charset="0"/>
              </a:rPr>
              <a:t>થી </a:t>
            </a:r>
            <a:r>
              <a:rPr lang="gu-IN" sz="1500" b="1" dirty="0">
                <a:latin typeface="Baloo Bhai 2" panose="03080502040302020200" pitchFamily="66" charset="0"/>
                <a:ea typeface="Arial" panose="020B0604020202020204" pitchFamily="34" charset="0"/>
                <a:cs typeface="Baloo Bhai 2" panose="03080502040302020200" pitchFamily="66" charset="0"/>
              </a:rPr>
              <a:t>payment (ચૂકવાણા ) </a:t>
            </a:r>
            <a:r>
              <a:rPr lang="gu-IN" sz="1500" dirty="0">
                <a:latin typeface="Baloo Bhai 2" panose="03080502040302020200" pitchFamily="66" charset="0"/>
                <a:ea typeface="Arial" panose="020B0604020202020204" pitchFamily="34" charset="0"/>
                <a:cs typeface="Baloo Bhai 2" panose="03080502040302020200" pitchFamily="66" charset="0"/>
              </a:rPr>
              <a:t>ની પ્રોસેસ પૂરી ગણાશે.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1" name="TextBox 10">
            <a:extLst>
              <a:ext uri="{FF2B5EF4-FFF2-40B4-BE49-F238E27FC236}">
                <a16:creationId xmlns:a16="http://schemas.microsoft.com/office/drawing/2014/main" id="{7C007424-357A-F1CE-2D1C-416270F99562}"/>
              </a:ext>
            </a:extLst>
          </p:cNvPr>
          <p:cNvSpPr txBox="1"/>
          <p:nvPr/>
        </p:nvSpPr>
        <p:spPr>
          <a:xfrm>
            <a:off x="6096000" y="2254387"/>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9</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Tree>
    <p:extLst>
      <p:ext uri="{BB962C8B-B14F-4D97-AF65-F5344CB8AC3E}">
        <p14:creationId xmlns:p14="http://schemas.microsoft.com/office/powerpoint/2010/main" val="2371768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7C91B4-7490-F172-21BB-FBECF42423B1}"/>
              </a:ext>
            </a:extLst>
          </p:cNvPr>
          <p:cNvSpPr txBox="1"/>
          <p:nvPr/>
        </p:nvSpPr>
        <p:spPr>
          <a:xfrm>
            <a:off x="3187688" y="128438"/>
            <a:ext cx="6824530"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en-US" sz="2800" b="1" u="sng" spc="-25" dirty="0">
                <a:solidFill>
                  <a:srgbClr val="7030A0"/>
                </a:solidFill>
                <a:latin typeface="Baloo Bhai 2" panose="03080502040302020200" pitchFamily="66" charset="0"/>
                <a:cs typeface="Baloo Bhai 2" panose="03080502040302020200" pitchFamily="66" charset="0"/>
              </a:rPr>
              <a:t>Chapter-</a:t>
            </a:r>
            <a:r>
              <a:rPr lang="gu-IN" sz="2800" b="1" u="sng" spc="-25" dirty="0">
                <a:solidFill>
                  <a:srgbClr val="7030A0"/>
                </a:solidFill>
                <a:latin typeface="Baloo Bhai 2" panose="03080502040302020200" pitchFamily="66" charset="0"/>
                <a:cs typeface="Baloo Bhai 2" panose="03080502040302020200" pitchFamily="66" charset="0"/>
              </a:rPr>
              <a:t>7</a:t>
            </a:r>
            <a:r>
              <a:rPr lang="en-US" sz="2800" b="1" u="sng" spc="-25" dirty="0">
                <a:solidFill>
                  <a:srgbClr val="7030A0"/>
                </a:solidFill>
                <a:latin typeface="Baloo Bhai 2" panose="03080502040302020200" pitchFamily="66" charset="0"/>
                <a:cs typeface="Baloo Bhai 2" panose="03080502040302020200" pitchFamily="66" charset="0"/>
              </a:rPr>
              <a:t>-</a:t>
            </a:r>
            <a:r>
              <a:rPr lang="gu-IN" sz="2800" b="1" u="sng" spc="-25" dirty="0">
                <a:solidFill>
                  <a:srgbClr val="7030A0"/>
                </a:solidFill>
                <a:latin typeface="Baloo Bhai 2" panose="03080502040302020200" pitchFamily="66" charset="0"/>
                <a:cs typeface="Baloo Bhai 2" panose="03080502040302020200" pitchFamily="66" charset="0"/>
              </a:rPr>
              <a:t>Correction in UI </a:t>
            </a:r>
            <a:r>
              <a:rPr lang="en-US" sz="2800" b="1" u="sng" spc="-25" dirty="0">
                <a:solidFill>
                  <a:srgbClr val="7030A0"/>
                </a:solidFill>
                <a:latin typeface="Baloo Bhai 2" panose="03080502040302020200" pitchFamily="66" charset="0"/>
                <a:cs typeface="Baloo Bhai 2" panose="03080502040302020200" pitchFamily="66" charset="0"/>
              </a:rPr>
              <a:t>Customization</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u="sng" dirty="0">
                <a:solidFill>
                  <a:srgbClr val="002060"/>
                </a:solidFill>
                <a:latin typeface="Baloo Bhai 2" panose="03080502040302020200" pitchFamily="66" charset="0"/>
                <a:ea typeface="Calibri" panose="020F0502020204030204" pitchFamily="34" charset="0"/>
                <a:cs typeface="Baloo Bhai 2" panose="03080502040302020200" pitchFamily="66" charset="0"/>
              </a:rPr>
              <a:t>1, </a:t>
            </a:r>
            <a:r>
              <a:rPr lang="gu-IN" b="1" u="sng" dirty="0">
                <a:solidFill>
                  <a:srgbClr val="002060"/>
                </a:solidFill>
                <a:latin typeface="Baloo Bhai 2" panose="03080502040302020200" pitchFamily="66" charset="0"/>
                <a:cs typeface="Baloo Bhai 2" panose="03080502040302020200" pitchFamily="66" charset="0"/>
              </a:rPr>
              <a:t>Add &amp; Remove Any </a:t>
            </a:r>
            <a:r>
              <a:rPr lang="en-US" b="1" u="sng" dirty="0">
                <a:solidFill>
                  <a:srgbClr val="002060"/>
                </a:solidFill>
                <a:latin typeface="Baloo Bhai 2" panose="03080502040302020200" pitchFamily="66" charset="0"/>
                <a:cs typeface="Baloo Bhai 2" panose="03080502040302020200" pitchFamily="66" charset="0"/>
                <a:hlinkClick r:id="rId2" action="ppaction://hlinkfile">
                  <a:extLst>
                    <a:ext uri="{A12FA001-AC4F-418D-AE19-62706E023703}">
                      <ahyp:hlinkClr xmlns:ahyp="http://schemas.microsoft.com/office/drawing/2018/hyperlinkcolor" val="tx"/>
                    </a:ext>
                  </a:extLst>
                </a:hlinkClick>
              </a:rPr>
              <a:t>Vendor in UI Basis Type	</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6" name="Picture 5">
            <a:extLst>
              <a:ext uri="{FF2B5EF4-FFF2-40B4-BE49-F238E27FC236}">
                <a16:creationId xmlns:a16="http://schemas.microsoft.com/office/drawing/2014/main" id="{EB0CA94E-E34C-9967-0371-605C3B6F05DC}"/>
              </a:ext>
            </a:extLst>
          </p:cNvPr>
          <p:cNvPicPr>
            <a:picLocks noChangeAspect="1"/>
          </p:cNvPicPr>
          <p:nvPr/>
        </p:nvPicPr>
        <p:blipFill>
          <a:blip r:embed="rId3"/>
          <a:stretch>
            <a:fillRect/>
          </a:stretch>
        </p:blipFill>
        <p:spPr>
          <a:xfrm>
            <a:off x="166974" y="1215014"/>
            <a:ext cx="5041616" cy="1648259"/>
          </a:xfrm>
          <a:prstGeom prst="rect">
            <a:avLst/>
          </a:prstGeom>
          <a:ln w="19050">
            <a:solidFill>
              <a:schemeClr val="tx1"/>
            </a:solidFill>
          </a:ln>
        </p:spPr>
      </p:pic>
      <p:pic>
        <p:nvPicPr>
          <p:cNvPr id="10" name="Picture 9">
            <a:extLst>
              <a:ext uri="{FF2B5EF4-FFF2-40B4-BE49-F238E27FC236}">
                <a16:creationId xmlns:a16="http://schemas.microsoft.com/office/drawing/2014/main" id="{90A998E3-F892-A42C-1564-F772B72FE058}"/>
              </a:ext>
            </a:extLst>
          </p:cNvPr>
          <p:cNvPicPr>
            <a:picLocks noChangeAspect="1"/>
          </p:cNvPicPr>
          <p:nvPr/>
        </p:nvPicPr>
        <p:blipFill>
          <a:blip r:embed="rId4"/>
          <a:stretch>
            <a:fillRect/>
          </a:stretch>
        </p:blipFill>
        <p:spPr>
          <a:xfrm>
            <a:off x="114097" y="2946400"/>
            <a:ext cx="7435273" cy="3783162"/>
          </a:xfrm>
          <a:prstGeom prst="rect">
            <a:avLst/>
          </a:prstGeom>
          <a:ln w="19050">
            <a:solidFill>
              <a:schemeClr val="tx1"/>
            </a:solidFill>
          </a:ln>
        </p:spPr>
      </p:pic>
      <p:pic>
        <p:nvPicPr>
          <p:cNvPr id="8" name="Picture 7">
            <a:extLst>
              <a:ext uri="{FF2B5EF4-FFF2-40B4-BE49-F238E27FC236}">
                <a16:creationId xmlns:a16="http://schemas.microsoft.com/office/drawing/2014/main" id="{DA86D86E-C39D-CADB-C5E3-E4FBD548C3E9}"/>
              </a:ext>
            </a:extLst>
          </p:cNvPr>
          <p:cNvPicPr>
            <a:picLocks noChangeAspect="1"/>
          </p:cNvPicPr>
          <p:nvPr/>
        </p:nvPicPr>
        <p:blipFill>
          <a:blip r:embed="rId5"/>
          <a:stretch>
            <a:fillRect/>
          </a:stretch>
        </p:blipFill>
        <p:spPr>
          <a:xfrm>
            <a:off x="5357092" y="928658"/>
            <a:ext cx="6704160" cy="2285598"/>
          </a:xfrm>
          <a:prstGeom prst="rect">
            <a:avLst/>
          </a:prstGeom>
          <a:ln w="19050">
            <a:solidFill>
              <a:srgbClr val="002060"/>
            </a:solidFill>
          </a:ln>
        </p:spPr>
      </p:pic>
      <p:sp>
        <p:nvSpPr>
          <p:cNvPr id="11" name="TextBox 10">
            <a:extLst>
              <a:ext uri="{FF2B5EF4-FFF2-40B4-BE49-F238E27FC236}">
                <a16:creationId xmlns:a16="http://schemas.microsoft.com/office/drawing/2014/main" id="{94E1B5FF-8825-3B8B-0235-F30D929E4288}"/>
              </a:ext>
            </a:extLst>
          </p:cNvPr>
          <p:cNvSpPr txBox="1"/>
          <p:nvPr/>
        </p:nvSpPr>
        <p:spPr>
          <a:xfrm>
            <a:off x="7591135" y="3535648"/>
            <a:ext cx="4529495" cy="2816156"/>
          </a:xfrm>
          <a:prstGeom prst="rect">
            <a:avLst/>
          </a:prstGeom>
          <a:solidFill>
            <a:schemeClr val="accent1">
              <a:lumMod val="40000"/>
              <a:lumOff val="60000"/>
            </a:schemeClr>
          </a:solidFill>
          <a:ln w="19050">
            <a:solidFill>
              <a:srgbClr val="002060"/>
            </a:solidFill>
          </a:ln>
        </p:spPr>
        <p:txBody>
          <a:bodyPr wrap="square">
            <a:spAutoFit/>
          </a:bodyPr>
          <a:lstStyle/>
          <a:p>
            <a:pPr marL="182880" indent="-285750" algn="just">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Chapter-૩</a:t>
            </a:r>
            <a:r>
              <a:rPr lang="gu-IN" sz="1500" dirty="0">
                <a:latin typeface="Baloo Bhai 2" panose="03080502040302020200" pitchFamily="66" charset="0"/>
                <a:ea typeface="Arial" panose="020B0604020202020204" pitchFamily="34" charset="0"/>
                <a:cs typeface="Baloo Bhai 2" panose="03080502040302020200" pitchFamily="66" charset="0"/>
              </a:rPr>
              <a:t> ના </a:t>
            </a:r>
            <a:r>
              <a:rPr lang="gu-IN" sz="1500" b="1" u="sng" dirty="0">
                <a:effectLst/>
                <a:latin typeface="Baloo Bhai 2" panose="03080502040302020200" pitchFamily="66" charset="0"/>
                <a:ea typeface="Calibri" panose="020F0502020204030204" pitchFamily="34" charset="0"/>
                <a:cs typeface="Baloo Bhai 2" panose="03080502040302020200" pitchFamily="66" charset="0"/>
              </a:rPr>
              <a:t>1</a:t>
            </a:r>
            <a:r>
              <a:rPr lang="en-US" sz="1500" b="1" u="sng" dirty="0">
                <a:effectLst/>
                <a:latin typeface="Baloo Bhai 2" panose="03080502040302020200" pitchFamily="66" charset="0"/>
                <a:ea typeface="Calibri" panose="020F0502020204030204" pitchFamily="34" charset="0"/>
                <a:cs typeface="Baloo Bhai 2" panose="03080502040302020200" pitchFamily="66" charset="0"/>
              </a:rPr>
              <a:t>,</a:t>
            </a:r>
            <a:r>
              <a:rPr lang="gu-IN" sz="1500" b="1" u="sng" dirty="0">
                <a:effectLst/>
                <a:latin typeface="Baloo Bhai 2" panose="03080502040302020200" pitchFamily="66" charset="0"/>
                <a:ea typeface="Calibri" panose="020F0502020204030204" pitchFamily="34" charset="0"/>
                <a:cs typeface="Baloo Bhai 2" panose="03080502040302020200" pitchFamily="66" charset="0"/>
              </a:rPr>
              <a:t> </a:t>
            </a:r>
            <a:r>
              <a:rPr lang="en-US" sz="1500" b="1" u="sng" dirty="0">
                <a:effectLst/>
                <a:latin typeface="Baloo Bhai 2" panose="03080502040302020200" pitchFamily="66" charset="0"/>
                <a:ea typeface="Calibri" panose="020F0502020204030204" pitchFamily="34" charset="0"/>
                <a:cs typeface="Baloo Bhai 2" panose="03080502040302020200" pitchFamily="66" charset="0"/>
              </a:rPr>
              <a:t>Multiple Vendor Customization in UI Basis Type</a:t>
            </a:r>
            <a:r>
              <a:rPr lang="gu-IN" sz="1500" b="1" dirty="0">
                <a:latin typeface="Baloo Bhai 2" panose="03080502040302020200" pitchFamily="66" charset="0"/>
                <a:ea typeface="Calibri" panose="020F0502020204030204" pitchFamily="34" charset="0"/>
                <a:cs typeface="Baloo Bhai 2" panose="03080502040302020200" pitchFamily="66" charset="0"/>
              </a:rPr>
              <a:t>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ની અંદર જો કોઈ ફેરફાર કરવો હોય તો </a:t>
            </a:r>
            <a:r>
              <a:rPr lang="gu-IN" sz="1400" b="1" dirty="0">
                <a:latin typeface="Baloo Bhai 2" panose="03080502040302020200" pitchFamily="66" charset="0"/>
                <a:ea typeface="Arial" panose="020B0604020202020204" pitchFamily="34" charset="0"/>
                <a:cs typeface="Baloo Bhai 2" panose="03080502040302020200" pitchFamily="66" charset="0"/>
              </a:rPr>
              <a:t>S</a:t>
            </a:r>
            <a:r>
              <a:rPr lang="en-US" sz="1400" b="1" dirty="0" err="1">
                <a:effectLst/>
                <a:latin typeface="Baloo Bhai 2" panose="03080502040302020200" pitchFamily="66" charset="0"/>
                <a:ea typeface="Arial" panose="020B0604020202020204" pitchFamily="34" charset="0"/>
                <a:cs typeface="Baloo Bhai 2" panose="03080502040302020200" pitchFamily="66" charset="0"/>
              </a:rPr>
              <a:t>tep</a:t>
            </a:r>
            <a:r>
              <a:rPr lang="en-US" sz="1400" b="1" dirty="0">
                <a:effectLst/>
                <a:latin typeface="Baloo Bhai 2" panose="03080502040302020200" pitchFamily="66" charset="0"/>
                <a:ea typeface="Arial" panose="020B0604020202020204" pitchFamily="34" charset="0"/>
                <a:cs typeface="Baloo Bhai 2" panose="03080502040302020200" pitchFamily="66" charset="0"/>
              </a:rPr>
              <a:t>-</a:t>
            </a:r>
            <a:r>
              <a:rPr lang="gu-IN" sz="1400" b="1" dirty="0">
                <a:effectLst/>
                <a:latin typeface="Baloo Bhai 2" panose="03080502040302020200" pitchFamily="66" charset="0"/>
                <a:ea typeface="Arial" panose="020B0604020202020204" pitchFamily="34" charset="0"/>
                <a:cs typeface="Baloo Bhai 2" panose="03080502040302020200" pitchFamily="66" charset="0"/>
              </a:rPr>
              <a:t>1</a:t>
            </a:r>
            <a:r>
              <a:rPr lang="en-US" sz="1400" dirty="0">
                <a:effectLst/>
                <a:latin typeface="Baloo Bhai 2" panose="03080502040302020200" pitchFamily="66" charset="0"/>
                <a:ea typeface="Arial" panose="020B0604020202020204" pitchFamily="34" charset="0"/>
                <a:cs typeface="Baloo Bhai 2" panose="03080502040302020200" pitchFamily="66" charset="0"/>
              </a:rPr>
              <a:t> </a:t>
            </a:r>
            <a:r>
              <a:rPr lang="gu-IN" sz="1400" dirty="0">
                <a:effectLst/>
                <a:latin typeface="Baloo Bhai 2" panose="03080502040302020200" pitchFamily="66" charset="0"/>
                <a:ea typeface="Calibri" panose="020F0502020204030204" pitchFamily="34" charset="0"/>
                <a:cs typeface="Baloo Bhai 2" panose="03080502040302020200" pitchFamily="66" charset="0"/>
              </a:rPr>
              <a:t>સૌ પ્રથમ </a:t>
            </a:r>
            <a:r>
              <a:rPr lang="en-IN" sz="1400" dirty="0">
                <a:effectLst/>
                <a:latin typeface="Baloo Bhai 2" panose="03080502040302020200" pitchFamily="66" charset="0"/>
                <a:ea typeface="Calibri" panose="020F0502020204030204" pitchFamily="34" charset="0"/>
                <a:cs typeface="Baloo Bhai 2" panose="03080502040302020200" pitchFamily="66" charset="0"/>
              </a:rPr>
              <a:t>PFMS</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સોફ્ટવેરમાં મેકર(</a:t>
            </a:r>
            <a:r>
              <a:rPr lang="en-IN" sz="1400" dirty="0">
                <a:effectLst/>
                <a:latin typeface="Baloo Bhai 2" panose="03080502040302020200" pitchFamily="66" charset="0"/>
                <a:ea typeface="Calibri" panose="020F0502020204030204" pitchFamily="34" charset="0"/>
                <a:cs typeface="Baloo Bhai 2" panose="03080502040302020200" pitchFamily="66" charset="0"/>
              </a:rPr>
              <a:t>DO</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ના આઈડી થી લોગીન થવાનું રહેશે. લોગીન થયા બાદ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Master</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Bulk Customization</a:t>
            </a:r>
            <a:r>
              <a:rPr lang="gu-IN" sz="1400" b="1" dirty="0">
                <a:effectLst/>
                <a:latin typeface="Baloo Bhai 2" panose="03080502040302020200" pitchFamily="66" charset="0"/>
                <a:ea typeface="Calibri" panose="020F0502020204030204" pitchFamily="34" charset="0"/>
                <a:cs typeface="Baloo Bhai 2" panose="03080502040302020200" pitchFamily="66" charset="0"/>
              </a:rPr>
              <a:t>→</a:t>
            </a:r>
            <a:r>
              <a:rPr lang="en-IN" sz="1400" b="1" dirty="0">
                <a:effectLst/>
                <a:latin typeface="Baloo Bhai 2" panose="03080502040302020200" pitchFamily="66" charset="0"/>
                <a:ea typeface="Calibri" panose="020F0502020204030204" pitchFamily="34" charset="0"/>
                <a:cs typeface="Baloo Bhai 2" panose="03080502040302020200" pitchFamily="66" charset="0"/>
              </a:rPr>
              <a:t>Manage</a:t>
            </a:r>
            <a:r>
              <a:rPr lang="gu-IN" sz="1400" dirty="0">
                <a:effectLst/>
                <a:latin typeface="Baloo Bhai 2" panose="03080502040302020200" pitchFamily="66" charset="0"/>
                <a:ea typeface="Calibri" panose="020F0502020204030204" pitchFamily="34" charset="0"/>
                <a:cs typeface="Baloo Bhai 2" panose="03080502040302020200" pitchFamily="66" charset="0"/>
              </a:rPr>
              <a:t> ઓપ્શન માં જવું</a:t>
            </a:r>
            <a:r>
              <a:rPr lang="gu-IN" sz="1400" dirty="0">
                <a:effectLst/>
                <a:latin typeface="Baloo Bhai 2" panose="03080502040302020200" pitchFamily="66" charset="0"/>
                <a:ea typeface="Arial" panose="020B0604020202020204" pitchFamily="34" charset="0"/>
                <a:cs typeface="Baloo Bhai 2" panose="03080502040302020200" pitchFamily="66" charset="0"/>
              </a:rPr>
              <a:t>.</a:t>
            </a:r>
            <a:endParaRPr lang="gu-IN" sz="1400" spc="-25" dirty="0">
              <a:effectLst/>
              <a:latin typeface="Baloo Bhai 2" panose="03080502040302020200" pitchFamily="66" charset="0"/>
              <a:ea typeface="Arial" panose="020B0604020202020204" pitchFamily="34" charset="0"/>
              <a:cs typeface="Baloo Bhai 2" panose="03080502040302020200" pitchFamily="66" charset="0"/>
            </a:endParaRPr>
          </a:p>
          <a:p>
            <a:pPr marL="182880" indent="-285750" algn="just">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Step-1</a:t>
            </a:r>
            <a:r>
              <a:rPr lang="gu-IN" sz="1500" dirty="0">
                <a:effectLst/>
                <a:latin typeface="Baloo Bhai 2" panose="03080502040302020200" pitchFamily="66" charset="0"/>
                <a:ea typeface="Arial" panose="020B0604020202020204" pitchFamily="34" charset="0"/>
                <a:cs typeface="Baloo Bhai 2" panose="03080502040302020200" pitchFamily="66" charset="0"/>
              </a:rPr>
              <a:t> મુજબ પ્રોસેસ કરતા નવી સ્ક્રીન ઓપન થશે ત્યાં આપના દ્વારા બનાવેલ તમામ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Step-2</a:t>
            </a:r>
            <a:r>
              <a:rPr lang="gu-IN" sz="1500" dirty="0">
                <a:effectLst/>
                <a:latin typeface="Baloo Bhai 2" panose="03080502040302020200" pitchFamily="66" charset="0"/>
                <a:ea typeface="Arial" panose="020B0604020202020204" pitchFamily="34" charset="0"/>
                <a:cs typeface="Baloo Bhai 2" panose="03080502040302020200" pitchFamily="66" charset="0"/>
              </a:rPr>
              <a:t> મુજબ જોવા મળશે.</a:t>
            </a:r>
          </a:p>
          <a:p>
            <a:pPr marL="18288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આપ ગ્રુપ ઓપન થયા બાદ</a:t>
            </a:r>
            <a:r>
              <a:rPr lang="gu-IN" sz="1500" b="1" dirty="0">
                <a:latin typeface="Baloo Bhai 2" panose="03080502040302020200" pitchFamily="66" charset="0"/>
                <a:ea typeface="Arial" panose="020B0604020202020204" pitchFamily="34" charset="0"/>
                <a:cs typeface="Baloo Bhai 2" panose="03080502040302020200" pitchFamily="66" charset="0"/>
              </a:rPr>
              <a:t> Step-3</a:t>
            </a:r>
            <a:r>
              <a:rPr lang="gu-IN" sz="1500" dirty="0">
                <a:latin typeface="Baloo Bhai 2" panose="03080502040302020200" pitchFamily="66" charset="0"/>
                <a:ea typeface="Arial" panose="020B0604020202020204" pitchFamily="34" charset="0"/>
                <a:cs typeface="Baloo Bhai 2" panose="03080502040302020200" pitchFamily="66" charset="0"/>
              </a:rPr>
              <a:t> થી જે વેન્ડર ને </a:t>
            </a:r>
            <a:r>
              <a:rPr lang="gu-IN" sz="1500" b="1" dirty="0">
                <a:latin typeface="Baloo Bhai 2" panose="03080502040302020200" pitchFamily="66" charset="0"/>
                <a:ea typeface="Arial" panose="020B0604020202020204" pitchFamily="34" charset="0"/>
                <a:cs typeface="Baloo Bhai 2" panose="03080502040302020200" pitchFamily="66" charset="0"/>
              </a:rPr>
              <a:t>Add(ઉમેરવા) </a:t>
            </a:r>
            <a:r>
              <a:rPr lang="gu-IN" sz="1500" dirty="0">
                <a:latin typeface="Baloo Bhai 2" panose="03080502040302020200" pitchFamily="66" charset="0"/>
                <a:ea typeface="Arial" panose="020B0604020202020204" pitchFamily="34" charset="0"/>
                <a:cs typeface="Baloo Bhai 2" panose="03080502040302020200" pitchFamily="66" charset="0"/>
              </a:rPr>
              <a:t>માંગતા હો તેની સામે ટીક      કરવાનું રહેશે.</a:t>
            </a:r>
          </a:p>
          <a:p>
            <a:pPr marL="182880" indent="-285750" algn="just">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તેમજ જે કોઈ વેન્ડર ને લીસ્ટ માંથી દુર કરવા માંગતા હો તેની સામેની ટીક     દુર કરવાની રહેશે ત્યારબાદ </a:t>
            </a:r>
            <a:r>
              <a:rPr lang="gu-IN" sz="1500" b="1" dirty="0">
                <a:latin typeface="Baloo Bhai 2" panose="03080502040302020200" pitchFamily="66" charset="0"/>
                <a:ea typeface="Arial" panose="020B0604020202020204" pitchFamily="34" charset="0"/>
                <a:cs typeface="Baloo Bhai 2" panose="03080502040302020200" pitchFamily="66" charset="0"/>
              </a:rPr>
              <a:t>Update</a:t>
            </a:r>
            <a:r>
              <a:rPr lang="gu-IN" sz="1500" dirty="0">
                <a:latin typeface="Baloo Bhai 2" panose="03080502040302020200" pitchFamily="66" charset="0"/>
                <a:ea typeface="Arial" panose="020B0604020202020204" pitchFamily="34" charset="0"/>
                <a:cs typeface="Baloo Bhai 2" panose="03080502040302020200" pitchFamily="66" charset="0"/>
              </a:rPr>
              <a:t> પર ક્લિક કરતા કરેલ સુધારાની પ્રક્રિયા પૂર્ણ થશે.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2" name="TextBox 11">
            <a:extLst>
              <a:ext uri="{FF2B5EF4-FFF2-40B4-BE49-F238E27FC236}">
                <a16:creationId xmlns:a16="http://schemas.microsoft.com/office/drawing/2014/main" id="{40200F2D-92B0-EE83-1ADF-47DD0606DD34}"/>
              </a:ext>
            </a:extLst>
          </p:cNvPr>
          <p:cNvSpPr txBox="1"/>
          <p:nvPr/>
        </p:nvSpPr>
        <p:spPr>
          <a:xfrm>
            <a:off x="3831734" y="2223431"/>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3" name="TextBox 12">
            <a:extLst>
              <a:ext uri="{FF2B5EF4-FFF2-40B4-BE49-F238E27FC236}">
                <a16:creationId xmlns:a16="http://schemas.microsoft.com/office/drawing/2014/main" id="{6E7340E7-7FBD-5DE2-4393-0CF334A6F971}"/>
              </a:ext>
            </a:extLst>
          </p:cNvPr>
          <p:cNvSpPr txBox="1"/>
          <p:nvPr/>
        </p:nvSpPr>
        <p:spPr>
          <a:xfrm>
            <a:off x="7377994" y="1914013"/>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4" name="TextBox 13">
            <a:extLst>
              <a:ext uri="{FF2B5EF4-FFF2-40B4-BE49-F238E27FC236}">
                <a16:creationId xmlns:a16="http://schemas.microsoft.com/office/drawing/2014/main" id="{246ABD56-6A08-6396-4DB6-8767EA2F1CCF}"/>
              </a:ext>
            </a:extLst>
          </p:cNvPr>
          <p:cNvSpPr txBox="1"/>
          <p:nvPr/>
        </p:nvSpPr>
        <p:spPr>
          <a:xfrm>
            <a:off x="5718640" y="5702206"/>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5" name="Rectangle 14">
            <a:extLst>
              <a:ext uri="{FF2B5EF4-FFF2-40B4-BE49-F238E27FC236}">
                <a16:creationId xmlns:a16="http://schemas.microsoft.com/office/drawing/2014/main" id="{2A5692C7-9BB6-320A-E997-0EA158F37052}"/>
              </a:ext>
            </a:extLst>
          </p:cNvPr>
          <p:cNvSpPr/>
          <p:nvPr/>
        </p:nvSpPr>
        <p:spPr>
          <a:xfrm>
            <a:off x="5208590" y="4017818"/>
            <a:ext cx="1792574" cy="154247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655752B2-4FCD-EAA8-F5FC-C793753D188E}"/>
              </a:ext>
            </a:extLst>
          </p:cNvPr>
          <p:cNvPicPr>
            <a:picLocks noChangeAspect="1"/>
          </p:cNvPicPr>
          <p:nvPr/>
        </p:nvPicPr>
        <p:blipFill>
          <a:blip r:embed="rId6"/>
          <a:stretch>
            <a:fillRect/>
          </a:stretch>
        </p:blipFill>
        <p:spPr>
          <a:xfrm>
            <a:off x="10459890" y="5371916"/>
            <a:ext cx="161948" cy="171474"/>
          </a:xfrm>
          <a:prstGeom prst="rect">
            <a:avLst/>
          </a:prstGeom>
          <a:ln>
            <a:solidFill>
              <a:srgbClr val="002060"/>
            </a:solidFill>
          </a:ln>
        </p:spPr>
      </p:pic>
      <p:pic>
        <p:nvPicPr>
          <p:cNvPr id="18" name="Picture 17">
            <a:extLst>
              <a:ext uri="{FF2B5EF4-FFF2-40B4-BE49-F238E27FC236}">
                <a16:creationId xmlns:a16="http://schemas.microsoft.com/office/drawing/2014/main" id="{CF8BE6A9-0501-50D6-5C99-9295FFF8901E}"/>
              </a:ext>
            </a:extLst>
          </p:cNvPr>
          <p:cNvPicPr>
            <a:picLocks noChangeAspect="1"/>
          </p:cNvPicPr>
          <p:nvPr/>
        </p:nvPicPr>
        <p:blipFill>
          <a:blip r:embed="rId6"/>
          <a:stretch>
            <a:fillRect/>
          </a:stretch>
        </p:blipFill>
        <p:spPr>
          <a:xfrm>
            <a:off x="8701526" y="5843604"/>
            <a:ext cx="161948" cy="171474"/>
          </a:xfrm>
          <a:prstGeom prst="rect">
            <a:avLst/>
          </a:prstGeom>
          <a:ln>
            <a:solidFill>
              <a:srgbClr val="002060"/>
            </a:solidFill>
          </a:ln>
        </p:spPr>
      </p:pic>
    </p:spTree>
    <p:extLst>
      <p:ext uri="{BB962C8B-B14F-4D97-AF65-F5344CB8AC3E}">
        <p14:creationId xmlns:p14="http://schemas.microsoft.com/office/powerpoint/2010/main" val="2578998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E44277-601C-96A0-25C7-C270FC718A0D}"/>
              </a:ext>
            </a:extLst>
          </p:cNvPr>
          <p:cNvSpPr txBox="1"/>
          <p:nvPr/>
        </p:nvSpPr>
        <p:spPr>
          <a:xfrm>
            <a:off x="3413816" y="206232"/>
            <a:ext cx="5364641" cy="800219"/>
          </a:xfrm>
          <a:prstGeom prst="rect">
            <a:avLst/>
          </a:prstGeom>
          <a:solidFill>
            <a:schemeClr val="accent2">
              <a:lumMod val="40000"/>
              <a:lumOff val="60000"/>
            </a:schemeClr>
          </a:solidFill>
          <a:ln>
            <a:solidFill>
              <a:srgbClr val="002060"/>
            </a:solidFill>
          </a:ln>
        </p:spPr>
        <p:txBody>
          <a:bodyPr wrap="square" rtlCol="0">
            <a:spAutoFit/>
          </a:bodyPr>
          <a:lstStyle/>
          <a:p>
            <a:pPr algn="ctr"/>
            <a:r>
              <a:rPr lang="gu-IN" sz="2800" b="1" u="sng" spc="-25" dirty="0">
                <a:solidFill>
                  <a:srgbClr val="7030A0"/>
                </a:solidFill>
                <a:latin typeface="Baloo Bhai 2" panose="03080502040302020200" pitchFamily="66" charset="0"/>
                <a:cs typeface="Baloo Bhai 2" panose="03080502040302020200" pitchFamily="66" charset="0"/>
              </a:rPr>
              <a:t>Correction in UI </a:t>
            </a:r>
            <a:r>
              <a:rPr lang="en-US" sz="2800" b="1" u="sng" spc="-25" dirty="0">
                <a:solidFill>
                  <a:srgbClr val="7030A0"/>
                </a:solidFill>
                <a:latin typeface="Baloo Bhai 2" panose="03080502040302020200" pitchFamily="66" charset="0"/>
                <a:cs typeface="Baloo Bhai 2" panose="03080502040302020200" pitchFamily="66" charset="0"/>
              </a:rPr>
              <a:t>Customization</a:t>
            </a:r>
            <a:endParaRPr lang="gu-IN" sz="2800" b="1" u="sng" spc="-25" dirty="0">
              <a:solidFill>
                <a:srgbClr val="7030A0"/>
              </a:solidFill>
              <a:latin typeface="Baloo Bhai 2" panose="03080502040302020200" pitchFamily="66" charset="0"/>
              <a:cs typeface="Baloo Bhai 2" panose="03080502040302020200" pitchFamily="66" charset="0"/>
            </a:endParaRPr>
          </a:p>
          <a:p>
            <a:pPr algn="ctr"/>
            <a:r>
              <a:rPr lang="gu-IN" b="1" u="sng" dirty="0">
                <a:solidFill>
                  <a:srgbClr val="002060"/>
                </a:solidFill>
                <a:latin typeface="Baloo Bhai 2" panose="03080502040302020200" pitchFamily="66" charset="0"/>
                <a:cs typeface="Baloo Bhai 2" panose="03080502040302020200" pitchFamily="66" charset="0"/>
              </a:rPr>
              <a:t>2, Disabled Non Useabled Customizatio</a:t>
            </a:r>
            <a:r>
              <a:rPr lang="gu-IN" b="1" u="sng" dirty="0">
                <a:solidFill>
                  <a:srgbClr val="002060"/>
                </a:solidFill>
                <a:latin typeface="Baloo Bhai 2" panose="03080502040302020200" pitchFamily="66" charset="0"/>
                <a:cs typeface="Baloo Bhai 2" panose="03080502040302020200" pitchFamily="66" charset="0"/>
                <a:hlinkClick r:id="rId2" action="ppaction://hlinkfile">
                  <a:extLst>
                    <a:ext uri="{A12FA001-AC4F-418D-AE19-62706E023703}">
                      <ahyp:hlinkClr xmlns:ahyp="http://schemas.microsoft.com/office/drawing/2018/hyperlinkcolor" val="tx"/>
                    </a:ext>
                  </a:extLst>
                </a:hlinkClick>
              </a:rPr>
              <a:t>n</a:t>
            </a:r>
            <a:endParaRPr lang="en-US" altLang="en-US" sz="1600" b="1" u="sng" spc="-25" dirty="0">
              <a:solidFill>
                <a:srgbClr val="002060"/>
              </a:solidFill>
              <a:latin typeface="Baloo Bhai 2" panose="03080502040302020200" pitchFamily="66" charset="0"/>
              <a:cs typeface="Baloo Bhai 2" panose="03080502040302020200" pitchFamily="66" charset="0"/>
            </a:endParaRPr>
          </a:p>
        </p:txBody>
      </p:sp>
      <p:pic>
        <p:nvPicPr>
          <p:cNvPr id="3" name="Picture 2">
            <a:extLst>
              <a:ext uri="{FF2B5EF4-FFF2-40B4-BE49-F238E27FC236}">
                <a16:creationId xmlns:a16="http://schemas.microsoft.com/office/drawing/2014/main" id="{08A2745F-0A9A-E3E6-5128-74D5CC59A1FC}"/>
              </a:ext>
            </a:extLst>
          </p:cNvPr>
          <p:cNvPicPr>
            <a:picLocks noChangeAspect="1"/>
          </p:cNvPicPr>
          <p:nvPr/>
        </p:nvPicPr>
        <p:blipFill>
          <a:blip r:embed="rId3"/>
          <a:stretch>
            <a:fillRect/>
          </a:stretch>
        </p:blipFill>
        <p:spPr>
          <a:xfrm>
            <a:off x="166974" y="1215014"/>
            <a:ext cx="5041616" cy="1648259"/>
          </a:xfrm>
          <a:prstGeom prst="rect">
            <a:avLst/>
          </a:prstGeom>
          <a:ln w="19050">
            <a:solidFill>
              <a:schemeClr val="tx1"/>
            </a:solidFill>
          </a:ln>
        </p:spPr>
      </p:pic>
      <p:sp>
        <p:nvSpPr>
          <p:cNvPr id="4" name="TextBox 3">
            <a:extLst>
              <a:ext uri="{FF2B5EF4-FFF2-40B4-BE49-F238E27FC236}">
                <a16:creationId xmlns:a16="http://schemas.microsoft.com/office/drawing/2014/main" id="{9615B6B1-5070-3DC4-DA40-A4FA59702881}"/>
              </a:ext>
            </a:extLst>
          </p:cNvPr>
          <p:cNvSpPr txBox="1"/>
          <p:nvPr/>
        </p:nvSpPr>
        <p:spPr>
          <a:xfrm>
            <a:off x="3831734" y="2223431"/>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1</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5" name="Picture 4">
            <a:extLst>
              <a:ext uri="{FF2B5EF4-FFF2-40B4-BE49-F238E27FC236}">
                <a16:creationId xmlns:a16="http://schemas.microsoft.com/office/drawing/2014/main" id="{F953B73B-8970-A71F-B219-80DB73D7EFA0}"/>
              </a:ext>
            </a:extLst>
          </p:cNvPr>
          <p:cNvPicPr>
            <a:picLocks noChangeAspect="1"/>
          </p:cNvPicPr>
          <p:nvPr/>
        </p:nvPicPr>
        <p:blipFill>
          <a:blip r:embed="rId4"/>
          <a:stretch>
            <a:fillRect/>
          </a:stretch>
        </p:blipFill>
        <p:spPr>
          <a:xfrm>
            <a:off x="54000" y="3149121"/>
            <a:ext cx="6704160" cy="3214733"/>
          </a:xfrm>
          <a:prstGeom prst="rect">
            <a:avLst/>
          </a:prstGeom>
          <a:ln w="19050">
            <a:solidFill>
              <a:srgbClr val="002060"/>
            </a:solidFill>
          </a:ln>
        </p:spPr>
      </p:pic>
      <p:sp>
        <p:nvSpPr>
          <p:cNvPr id="6" name="TextBox 5">
            <a:extLst>
              <a:ext uri="{FF2B5EF4-FFF2-40B4-BE49-F238E27FC236}">
                <a16:creationId xmlns:a16="http://schemas.microsoft.com/office/drawing/2014/main" id="{A23D7B21-6EAC-D6CC-7B0E-BBF12968D1F7}"/>
              </a:ext>
            </a:extLst>
          </p:cNvPr>
          <p:cNvSpPr txBox="1"/>
          <p:nvPr/>
        </p:nvSpPr>
        <p:spPr>
          <a:xfrm>
            <a:off x="2177922" y="3770522"/>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2</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pic>
        <p:nvPicPr>
          <p:cNvPr id="8" name="Picture 7">
            <a:extLst>
              <a:ext uri="{FF2B5EF4-FFF2-40B4-BE49-F238E27FC236}">
                <a16:creationId xmlns:a16="http://schemas.microsoft.com/office/drawing/2014/main" id="{CE88CC43-286C-D05C-E397-55D0E0749C49}"/>
              </a:ext>
            </a:extLst>
          </p:cNvPr>
          <p:cNvPicPr>
            <a:picLocks noChangeAspect="1"/>
          </p:cNvPicPr>
          <p:nvPr/>
        </p:nvPicPr>
        <p:blipFill>
          <a:blip r:embed="rId5"/>
          <a:stretch>
            <a:fillRect/>
          </a:stretch>
        </p:blipFill>
        <p:spPr>
          <a:xfrm>
            <a:off x="8449289" y="1214505"/>
            <a:ext cx="3505689" cy="1247949"/>
          </a:xfrm>
          <a:prstGeom prst="rect">
            <a:avLst/>
          </a:prstGeom>
          <a:ln w="19050">
            <a:solidFill>
              <a:schemeClr val="tx1"/>
            </a:solidFill>
          </a:ln>
        </p:spPr>
      </p:pic>
      <p:pic>
        <p:nvPicPr>
          <p:cNvPr id="10" name="Picture 9">
            <a:extLst>
              <a:ext uri="{FF2B5EF4-FFF2-40B4-BE49-F238E27FC236}">
                <a16:creationId xmlns:a16="http://schemas.microsoft.com/office/drawing/2014/main" id="{5A1E203A-8E38-66D9-A2C8-595CB2323CB7}"/>
              </a:ext>
            </a:extLst>
          </p:cNvPr>
          <p:cNvPicPr>
            <a:picLocks noChangeAspect="1"/>
          </p:cNvPicPr>
          <p:nvPr/>
        </p:nvPicPr>
        <p:blipFill>
          <a:blip r:embed="rId6"/>
          <a:stretch>
            <a:fillRect/>
          </a:stretch>
        </p:blipFill>
        <p:spPr>
          <a:xfrm>
            <a:off x="5276816" y="1214505"/>
            <a:ext cx="2962688" cy="1247949"/>
          </a:xfrm>
          <a:prstGeom prst="rect">
            <a:avLst/>
          </a:prstGeom>
          <a:ln w="19050">
            <a:solidFill>
              <a:srgbClr val="002060"/>
            </a:solidFill>
          </a:ln>
        </p:spPr>
      </p:pic>
      <p:sp>
        <p:nvSpPr>
          <p:cNvPr id="11" name="TextBox 10">
            <a:extLst>
              <a:ext uri="{FF2B5EF4-FFF2-40B4-BE49-F238E27FC236}">
                <a16:creationId xmlns:a16="http://schemas.microsoft.com/office/drawing/2014/main" id="{6594F8F3-2A4A-E006-A15A-ABD3B291EBF8}"/>
              </a:ext>
            </a:extLst>
          </p:cNvPr>
          <p:cNvSpPr txBox="1"/>
          <p:nvPr/>
        </p:nvSpPr>
        <p:spPr>
          <a:xfrm>
            <a:off x="6901894" y="2618378"/>
            <a:ext cx="5123132" cy="3872214"/>
          </a:xfrm>
          <a:prstGeom prst="rect">
            <a:avLst/>
          </a:prstGeom>
          <a:solidFill>
            <a:schemeClr val="accent1">
              <a:lumMod val="40000"/>
              <a:lumOff val="60000"/>
            </a:schemeClr>
          </a:solidFill>
          <a:ln w="19050">
            <a:solidFill>
              <a:srgbClr val="002060"/>
            </a:solidFill>
          </a:ln>
        </p:spPr>
        <p:txBody>
          <a:bodyPr wrap="square">
            <a:spAutoFit/>
          </a:bodyPr>
          <a:lstStyle/>
          <a:p>
            <a:pPr marL="182880" indent="-285750" algn="just">
              <a:lnSpc>
                <a:spcPct val="150000"/>
              </a:lnSpc>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a:t>
            </a:r>
            <a:r>
              <a:rPr lang="en-US" sz="1500" b="1" dirty="0" err="1">
                <a:effectLst/>
                <a:latin typeface="Baloo Bhai 2" panose="03080502040302020200" pitchFamily="66" charset="0"/>
                <a:ea typeface="Arial" panose="020B0604020202020204" pitchFamily="34" charset="0"/>
                <a:cs typeface="Baloo Bhai 2" panose="03080502040302020200" pitchFamily="66" charset="0"/>
              </a:rPr>
              <a:t>tep</a:t>
            </a:r>
            <a:r>
              <a:rPr lang="en-US" sz="1500" b="1" dirty="0">
                <a:effectLst/>
                <a:latin typeface="Baloo Bhai 2" panose="03080502040302020200" pitchFamily="66" charset="0"/>
                <a:ea typeface="Arial" panose="020B0604020202020204" pitchFamily="34" charset="0"/>
                <a:cs typeface="Baloo Bhai 2" panose="03080502040302020200" pitchFamily="66" charset="0"/>
              </a:rPr>
              <a:t>-</a:t>
            </a:r>
            <a:r>
              <a:rPr lang="gu-IN" sz="1500" b="1" dirty="0">
                <a:effectLst/>
                <a:latin typeface="Baloo Bhai 2" panose="03080502040302020200" pitchFamily="66" charset="0"/>
                <a:ea typeface="Arial" panose="020B0604020202020204" pitchFamily="34" charset="0"/>
                <a:cs typeface="Baloo Bhai 2" panose="03080502040302020200" pitchFamily="66" charset="0"/>
              </a:rPr>
              <a:t>1</a:t>
            </a:r>
            <a:r>
              <a:rPr lang="en-US" sz="1500" dirty="0">
                <a:effectLst/>
                <a:latin typeface="Baloo Bhai 2" panose="03080502040302020200" pitchFamily="66" charset="0"/>
                <a:ea typeface="Arial" panose="020B0604020202020204" pitchFamily="34" charset="0"/>
                <a:cs typeface="Baloo Bhai 2" panose="03080502040302020200" pitchFamily="66" charset="0"/>
              </a:rPr>
              <a:t>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સૌ પ્રથમ </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PFMS</a:t>
            </a:r>
            <a:r>
              <a:rPr lang="gu-IN" sz="1500" dirty="0">
                <a:effectLst/>
                <a:latin typeface="Baloo Bhai 2" panose="03080502040302020200" pitchFamily="66" charset="0"/>
                <a:ea typeface="Calibri" panose="020F0502020204030204" pitchFamily="34" charset="0"/>
                <a:cs typeface="Baloo Bhai 2" panose="03080502040302020200" pitchFamily="66" charset="0"/>
              </a:rPr>
              <a:t> સોફ્ટવેરમાં </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મેકર(</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DO</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ના આઈડી થી લોગીન થવાનું રહેશે. લોગીન થયા બાદ </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Master</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 </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Bulk Customization</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Manage</a:t>
            </a:r>
            <a:r>
              <a:rPr lang="gu-IN" sz="1500" dirty="0">
                <a:effectLst/>
                <a:latin typeface="Baloo Bhai 2" panose="03080502040302020200" pitchFamily="66" charset="0"/>
                <a:ea typeface="Calibri" panose="020F0502020204030204" pitchFamily="34" charset="0"/>
                <a:cs typeface="Baloo Bhai 2" panose="03080502040302020200" pitchFamily="66" charset="0"/>
              </a:rPr>
              <a:t> ઓપ્શન માં જવું</a:t>
            </a:r>
            <a:r>
              <a:rPr lang="gu-IN" sz="1500" dirty="0">
                <a:effectLst/>
                <a:latin typeface="Baloo Bhai 2" panose="03080502040302020200" pitchFamily="66" charset="0"/>
                <a:ea typeface="Arial" panose="020B0604020202020204" pitchFamily="34" charset="0"/>
                <a:cs typeface="Baloo Bhai 2" panose="03080502040302020200" pitchFamily="66" charset="0"/>
              </a:rPr>
              <a:t>.</a:t>
            </a:r>
            <a:endParaRPr lang="gu-IN" sz="1500" spc="-25" dirty="0">
              <a:effectLst/>
              <a:latin typeface="Baloo Bhai 2" panose="03080502040302020200" pitchFamily="66" charset="0"/>
              <a:ea typeface="Arial" panose="020B0604020202020204" pitchFamily="34" charset="0"/>
              <a:cs typeface="Baloo Bhai 2" panose="03080502040302020200" pitchFamily="66" charset="0"/>
            </a:endParaRPr>
          </a:p>
          <a:p>
            <a:pPr marL="182880" indent="-285750" algn="just">
              <a:lnSpc>
                <a:spcPct val="150000"/>
              </a:lnSpc>
              <a:buFont typeface="Arial" panose="020B0604020202020204" pitchFamily="34" charset="0"/>
              <a:buChar char="•"/>
            </a:pPr>
            <a:r>
              <a:rPr lang="gu-IN" sz="1500" b="1" dirty="0">
                <a:effectLst/>
                <a:latin typeface="Baloo Bhai 2" panose="03080502040302020200" pitchFamily="66" charset="0"/>
                <a:ea typeface="Arial" panose="020B0604020202020204" pitchFamily="34" charset="0"/>
                <a:cs typeface="Baloo Bhai 2" panose="03080502040302020200" pitchFamily="66" charset="0"/>
              </a:rPr>
              <a:t>Step-1</a:t>
            </a:r>
            <a:r>
              <a:rPr lang="gu-IN" sz="1500" dirty="0">
                <a:effectLst/>
                <a:latin typeface="Baloo Bhai 2" panose="03080502040302020200" pitchFamily="66" charset="0"/>
                <a:ea typeface="Arial" panose="020B0604020202020204" pitchFamily="34" charset="0"/>
                <a:cs typeface="Baloo Bhai 2" panose="03080502040302020200" pitchFamily="66" charset="0"/>
              </a:rPr>
              <a:t> મુજબ પ્રોસેસ કરતા નવી સ્ક્રીન ઓપન થશે ત્યાં આપના દ્વારા બનાવેલ તમામ </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Customization</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(ગ્રુપ) </a:t>
            </a:r>
            <a:r>
              <a:rPr lang="gu-IN" sz="1500" dirty="0">
                <a:latin typeface="Baloo Bhai 2" panose="03080502040302020200" pitchFamily="66" charset="0"/>
                <a:ea typeface="Calibri" panose="020F0502020204030204" pitchFamily="34" charset="0"/>
                <a:cs typeface="Baloo Bhai 2" panose="03080502040302020200" pitchFamily="66" charset="0"/>
              </a:rPr>
              <a:t>ની યાદી </a:t>
            </a:r>
            <a:r>
              <a:rPr lang="gu-IN" sz="1500" b="1" dirty="0">
                <a:effectLst/>
                <a:latin typeface="Baloo Bhai 2" panose="03080502040302020200" pitchFamily="66" charset="0"/>
                <a:ea typeface="Arial" panose="020B0604020202020204" pitchFamily="34" charset="0"/>
                <a:cs typeface="Baloo Bhai 2" panose="03080502040302020200" pitchFamily="66" charset="0"/>
              </a:rPr>
              <a:t>Step-2</a:t>
            </a:r>
            <a:r>
              <a:rPr lang="gu-IN" sz="1500" dirty="0">
                <a:effectLst/>
                <a:latin typeface="Baloo Bhai 2" panose="03080502040302020200" pitchFamily="66" charset="0"/>
                <a:ea typeface="Arial" panose="020B0604020202020204" pitchFamily="34" charset="0"/>
                <a:cs typeface="Baloo Bhai 2" panose="03080502040302020200" pitchFamily="66" charset="0"/>
              </a:rPr>
              <a:t> મુજબ જોવા મળશે.</a:t>
            </a:r>
          </a:p>
          <a:p>
            <a:pPr marL="182880" indent="-285750" algn="just">
              <a:lnSpc>
                <a:spcPct val="150000"/>
              </a:lnSpc>
              <a:buFont typeface="Arial" panose="020B0604020202020204" pitchFamily="34" charset="0"/>
              <a:buChar char="•"/>
            </a:pPr>
            <a:r>
              <a:rPr lang="gu-IN" sz="1500" dirty="0">
                <a:latin typeface="Baloo Bhai 2" panose="03080502040302020200" pitchFamily="66" charset="0"/>
                <a:ea typeface="Arial" panose="020B0604020202020204" pitchFamily="34" charset="0"/>
                <a:cs typeface="Baloo Bhai 2" panose="03080502040302020200" pitchFamily="66" charset="0"/>
              </a:rPr>
              <a:t>આમ ગ્રુપ ઓપન થયા બાદ</a:t>
            </a:r>
            <a:r>
              <a:rPr lang="gu-IN" sz="1500" b="1" dirty="0">
                <a:latin typeface="Baloo Bhai 2" panose="03080502040302020200" pitchFamily="66" charset="0"/>
                <a:ea typeface="Arial" panose="020B0604020202020204" pitchFamily="34" charset="0"/>
                <a:cs typeface="Baloo Bhai 2" panose="03080502040302020200" pitchFamily="66" charset="0"/>
              </a:rPr>
              <a:t> Step-3</a:t>
            </a:r>
            <a:r>
              <a:rPr lang="gu-IN" sz="1500" dirty="0">
                <a:latin typeface="Baloo Bhai 2" panose="03080502040302020200" pitchFamily="66" charset="0"/>
                <a:ea typeface="Arial" panose="020B0604020202020204" pitchFamily="34" charset="0"/>
                <a:cs typeface="Baloo Bhai 2" panose="03080502040302020200" pitchFamily="66" charset="0"/>
              </a:rPr>
              <a:t> થી જે </a:t>
            </a:r>
            <a:r>
              <a:rPr lang="en-IN" sz="1500" b="1" dirty="0">
                <a:effectLst/>
                <a:latin typeface="Baloo Bhai 2" panose="03080502040302020200" pitchFamily="66" charset="0"/>
                <a:ea typeface="Calibri" panose="020F0502020204030204" pitchFamily="34" charset="0"/>
                <a:cs typeface="Baloo Bhai 2" panose="03080502040302020200" pitchFamily="66" charset="0"/>
              </a:rPr>
              <a:t>Customization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ગ્રુપ ને </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Disable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કરવું હોય તેને ઓપન કરીને </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Disable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ઓપ્શન</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ઉપર </a:t>
            </a:r>
            <a:r>
              <a:rPr lang="gu-IN" sz="1500" dirty="0">
                <a:latin typeface="Baloo Bhai 2" panose="03080502040302020200" pitchFamily="66" charset="0"/>
                <a:ea typeface="Arial" panose="020B0604020202020204" pitchFamily="34" charset="0"/>
                <a:cs typeface="Baloo Bhai 2" panose="03080502040302020200" pitchFamily="66" charset="0"/>
              </a:rPr>
              <a:t>ટીક કરવાનું રહેશે.</a:t>
            </a:r>
          </a:p>
          <a:p>
            <a:pPr marL="182880" indent="-285750" algn="just">
              <a:lnSpc>
                <a:spcPct val="150000"/>
              </a:lnSpc>
              <a:buFont typeface="Arial" panose="020B0604020202020204" pitchFamily="34" charset="0"/>
              <a:buChar char="•"/>
            </a:pPr>
            <a:r>
              <a:rPr lang="gu-IN" sz="1500" b="1" dirty="0">
                <a:latin typeface="Baloo Bhai 2" panose="03080502040302020200" pitchFamily="66" charset="0"/>
                <a:ea typeface="Arial" panose="020B0604020202020204" pitchFamily="34" charset="0"/>
                <a:cs typeface="Baloo Bhai 2" panose="03080502040302020200" pitchFamily="66" charset="0"/>
              </a:rPr>
              <a:t>Step-3</a:t>
            </a:r>
            <a:r>
              <a:rPr lang="gu-IN" sz="1500" dirty="0">
                <a:latin typeface="Baloo Bhai 2" panose="03080502040302020200" pitchFamily="66" charset="0"/>
                <a:ea typeface="Arial" panose="020B0604020202020204" pitchFamily="34" charset="0"/>
                <a:cs typeface="Baloo Bhai 2" panose="03080502040302020200" pitchFamily="66" charset="0"/>
              </a:rPr>
              <a:t> થી </a:t>
            </a:r>
            <a:r>
              <a:rPr lang="gu-IN" sz="1500" b="1" dirty="0">
                <a:effectLst/>
                <a:latin typeface="Baloo Bhai 2" panose="03080502040302020200" pitchFamily="66" charset="0"/>
                <a:ea typeface="Calibri" panose="020F0502020204030204" pitchFamily="34" charset="0"/>
                <a:cs typeface="Baloo Bhai 2" panose="03080502040302020200" pitchFamily="66" charset="0"/>
              </a:rPr>
              <a:t>Disable </a:t>
            </a:r>
            <a:r>
              <a:rPr lang="gu-IN" sz="1500" dirty="0">
                <a:effectLst/>
                <a:latin typeface="Baloo Bhai 2" panose="03080502040302020200" pitchFamily="66" charset="0"/>
                <a:ea typeface="Calibri" panose="020F0502020204030204" pitchFamily="34" charset="0"/>
                <a:cs typeface="Baloo Bhai 2" panose="03080502040302020200" pitchFamily="66" charset="0"/>
              </a:rPr>
              <a:t>ની પર </a:t>
            </a:r>
            <a:r>
              <a:rPr lang="gu-IN" sz="1500" dirty="0">
                <a:latin typeface="Baloo Bhai 2" panose="03080502040302020200" pitchFamily="66" charset="0"/>
                <a:ea typeface="Arial" panose="020B0604020202020204" pitchFamily="34" charset="0"/>
                <a:cs typeface="Baloo Bhai 2" panose="03080502040302020200" pitchFamily="66" charset="0"/>
              </a:rPr>
              <a:t>ટીક કરતા </a:t>
            </a:r>
            <a:r>
              <a:rPr lang="en-US" sz="1500" b="1" dirty="0">
                <a:latin typeface="Baloo Bhai 2" panose="03080502040302020200" pitchFamily="66" charset="0"/>
                <a:ea typeface="Arial" panose="020B0604020202020204" pitchFamily="34" charset="0"/>
                <a:cs typeface="Baloo Bhai 2" panose="03080502040302020200" pitchFamily="66" charset="0"/>
              </a:rPr>
              <a:t>Customization disabled successfully</a:t>
            </a:r>
            <a:r>
              <a:rPr lang="en-US" sz="1500" dirty="0">
                <a:latin typeface="Baloo Bhai 2" panose="03080502040302020200" pitchFamily="66" charset="0"/>
                <a:ea typeface="Arial" panose="020B0604020202020204" pitchFamily="34" charset="0"/>
                <a:cs typeface="Baloo Bhai 2" panose="03080502040302020200" pitchFamily="66" charset="0"/>
              </a:rPr>
              <a:t> </a:t>
            </a:r>
            <a:r>
              <a:rPr lang="gu-IN" sz="1500" dirty="0">
                <a:latin typeface="Baloo Bhai 2" panose="03080502040302020200" pitchFamily="66" charset="0"/>
                <a:ea typeface="Arial" panose="020B0604020202020204" pitchFamily="34" charset="0"/>
                <a:cs typeface="Baloo Bhai 2" panose="03080502040302020200" pitchFamily="66" charset="0"/>
              </a:rPr>
              <a:t>મેસેજ આવતા તે ગ્રુપ આપની યાદી માંથી દુર થઇ જશે.</a:t>
            </a:r>
            <a:endParaRPr lang="en-US" sz="1500" dirty="0">
              <a:effectLst/>
              <a:latin typeface="Baloo Bhai 2" panose="03080502040302020200" pitchFamily="66" charset="0"/>
              <a:ea typeface="Arial" panose="020B0604020202020204" pitchFamily="34" charset="0"/>
              <a:cs typeface="Baloo Bhai 2" panose="03080502040302020200" pitchFamily="66" charset="0"/>
            </a:endParaRPr>
          </a:p>
        </p:txBody>
      </p:sp>
      <p:sp>
        <p:nvSpPr>
          <p:cNvPr id="13" name="TextBox 12">
            <a:extLst>
              <a:ext uri="{FF2B5EF4-FFF2-40B4-BE49-F238E27FC236}">
                <a16:creationId xmlns:a16="http://schemas.microsoft.com/office/drawing/2014/main" id="{5D454047-BEF6-E89C-682A-39F1C40CDDC2}"/>
              </a:ext>
            </a:extLst>
          </p:cNvPr>
          <p:cNvSpPr txBox="1"/>
          <p:nvPr/>
        </p:nvSpPr>
        <p:spPr>
          <a:xfrm>
            <a:off x="7281013" y="1484522"/>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3</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4" name="TextBox 13">
            <a:extLst>
              <a:ext uri="{FF2B5EF4-FFF2-40B4-BE49-F238E27FC236}">
                <a16:creationId xmlns:a16="http://schemas.microsoft.com/office/drawing/2014/main" id="{3144069B-7D08-64E7-E61F-D3AB4722A22D}"/>
              </a:ext>
            </a:extLst>
          </p:cNvPr>
          <p:cNvSpPr txBox="1"/>
          <p:nvPr/>
        </p:nvSpPr>
        <p:spPr>
          <a:xfrm>
            <a:off x="10693850" y="1923972"/>
            <a:ext cx="881313" cy="454271"/>
          </a:xfrm>
          <a:prstGeom prst="rect">
            <a:avLst/>
          </a:prstGeom>
          <a:solidFill>
            <a:schemeClr val="accent1">
              <a:lumMod val="40000"/>
              <a:lumOff val="60000"/>
            </a:schemeClr>
          </a:solidFill>
          <a:ln w="19050">
            <a:solidFill>
              <a:srgbClr val="002060"/>
            </a:solidFill>
          </a:ln>
        </p:spPr>
        <p:style>
          <a:lnRef idx="2">
            <a:schemeClr val="dk1"/>
          </a:lnRef>
          <a:fillRef idx="1">
            <a:schemeClr val="lt1"/>
          </a:fillRef>
          <a:effectRef idx="0">
            <a:schemeClr val="dk1"/>
          </a:effectRef>
          <a:fontRef idx="minor">
            <a:schemeClr val="dk1"/>
          </a:fontRef>
        </p:style>
        <p:txBody>
          <a:bodyPr wrap="square" rtlCol="0">
            <a:noAutofit/>
          </a:bodyPr>
          <a:lstStyle/>
          <a:p>
            <a:pPr algn="ctr">
              <a:lnSpc>
                <a:spcPct val="107000"/>
              </a:lnSpc>
              <a:spcAft>
                <a:spcPts val="800"/>
              </a:spcAft>
            </a:pPr>
            <a:r>
              <a:rPr lang="en-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Step-</a:t>
            </a:r>
            <a:r>
              <a:rPr lang="gu-IN" b="1" kern="12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rPr>
              <a:t>4</a:t>
            </a:r>
            <a:endParaRPr lang="en-IN" kern="100" dirty="0">
              <a:solidFill>
                <a:srgbClr val="002060"/>
              </a:solidFill>
              <a:effectLst/>
              <a:latin typeface="Baloo Bhai 2" panose="03080502040302020200" pitchFamily="66" charset="0"/>
              <a:ea typeface="Calibri" panose="020F0502020204030204" pitchFamily="34" charset="0"/>
              <a:cs typeface="Baloo Bhai 2" panose="03080502040302020200" pitchFamily="66" charset="0"/>
            </a:endParaRPr>
          </a:p>
        </p:txBody>
      </p:sp>
      <p:sp>
        <p:nvSpPr>
          <p:cNvPr id="15" name="Rectangle 14">
            <a:extLst>
              <a:ext uri="{FF2B5EF4-FFF2-40B4-BE49-F238E27FC236}">
                <a16:creationId xmlns:a16="http://schemas.microsoft.com/office/drawing/2014/main" id="{095FF63C-609A-5293-82B4-CC958C5770AC}"/>
              </a:ext>
            </a:extLst>
          </p:cNvPr>
          <p:cNvSpPr/>
          <p:nvPr/>
        </p:nvSpPr>
        <p:spPr>
          <a:xfrm>
            <a:off x="6599953" y="1938793"/>
            <a:ext cx="603882" cy="370298"/>
          </a:xfrm>
          <a:prstGeom prst="rect">
            <a:avLst/>
          </a:prstGeom>
          <a:noFill/>
          <a:ln w="19050">
            <a:solidFill>
              <a:srgbClr val="FF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6DD2C1F-216D-6FFF-5569-6A468A4BF1B7}"/>
              </a:ext>
            </a:extLst>
          </p:cNvPr>
          <p:cNvSpPr/>
          <p:nvPr/>
        </p:nvSpPr>
        <p:spPr>
          <a:xfrm>
            <a:off x="8636000" y="1551709"/>
            <a:ext cx="3214255" cy="372263"/>
          </a:xfrm>
          <a:prstGeom prst="rect">
            <a:avLst/>
          </a:prstGeom>
          <a:no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976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240F7-713F-0BC5-0174-EDA4BDD4FCF6}"/>
              </a:ext>
            </a:extLst>
          </p:cNvPr>
          <p:cNvSpPr/>
          <p:nvPr/>
        </p:nvSpPr>
        <p:spPr>
          <a:xfrm>
            <a:off x="4116741" y="3106270"/>
            <a:ext cx="4018130" cy="16046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gu-IN" sz="6600" dirty="0">
                <a:solidFill>
                  <a:srgbClr val="FFFF00"/>
                </a:solidFill>
                <a:latin typeface="Baloo Bhai 2" panose="03080502040302020200" pitchFamily="66" charset="0"/>
                <a:cs typeface="Baloo Bhai 2" panose="03080502040302020200" pitchFamily="66" charset="0"/>
              </a:rPr>
              <a:t>Thank you</a:t>
            </a:r>
            <a:endParaRPr lang="en-US" sz="6600" dirty="0">
              <a:solidFill>
                <a:srgbClr val="FFFF00"/>
              </a:solidFill>
              <a:latin typeface="Baloo Bhai 2" panose="03080502040302020200" pitchFamily="66" charset="0"/>
              <a:cs typeface="Baloo Bhai 2" panose="03080502040302020200" pitchFamily="66" charset="0"/>
            </a:endParaRPr>
          </a:p>
        </p:txBody>
      </p:sp>
      <p:pic>
        <p:nvPicPr>
          <p:cNvPr id="3" name="Picture 2">
            <a:extLst>
              <a:ext uri="{FF2B5EF4-FFF2-40B4-BE49-F238E27FC236}">
                <a16:creationId xmlns:a16="http://schemas.microsoft.com/office/drawing/2014/main" id="{3ED1F525-82A2-E9C3-50C6-5D7595C87444}"/>
              </a:ext>
              <a:ext uri="{C183D7F6-B498-43B3-948B-1728B52AA6E4}">
                <adec:decorative xmlns:adec="http://schemas.microsoft.com/office/drawing/2017/decorative" val="1"/>
              </a:ext>
            </a:extLst>
          </p:cNvPr>
          <p:cNvPicPr/>
          <p:nvPr/>
        </p:nvPicPr>
        <p:blipFill>
          <a:blip r:embed="rId2" cstate="print"/>
          <a:srcRect/>
          <a:stretch>
            <a:fillRect/>
          </a:stretch>
        </p:blipFill>
        <p:spPr bwMode="auto">
          <a:xfrm>
            <a:off x="3872751" y="698126"/>
            <a:ext cx="4262120" cy="1466850"/>
          </a:xfrm>
          <a:prstGeom prst="rect">
            <a:avLst/>
          </a:prstGeom>
          <a:solidFill>
            <a:schemeClr val="accent1">
              <a:lumMod val="40000"/>
              <a:lumOff val="60000"/>
            </a:schemeClr>
          </a:solidFill>
          <a:ln w="9525">
            <a:noFill/>
            <a:miter lim="800000"/>
            <a:headEnd/>
            <a:tailEnd/>
          </a:ln>
        </p:spPr>
      </p:pic>
    </p:spTree>
    <p:extLst>
      <p:ext uri="{BB962C8B-B14F-4D97-AF65-F5344CB8AC3E}">
        <p14:creationId xmlns:p14="http://schemas.microsoft.com/office/powerpoint/2010/main" val="2795950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1510</TotalTime>
  <Words>5214</Words>
  <Application>Microsoft Office PowerPoint</Application>
  <PresentationFormat>Widescreen</PresentationFormat>
  <Paragraphs>502</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Baloo Bhai 2</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Mayank Jani</dc:creator>
  <cp:lastModifiedBy>SSA ACCOUNT</cp:lastModifiedBy>
  <cp:revision>94</cp:revision>
  <dcterms:created xsi:type="dcterms:W3CDTF">2023-09-23T10:05:49Z</dcterms:created>
  <dcterms:modified xsi:type="dcterms:W3CDTF">2023-09-30T11:44:54Z</dcterms:modified>
</cp:coreProperties>
</file>